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3"/>
  </p:sldMasterIdLst>
  <p:notesMasterIdLst>
    <p:notesMasterId r:id="rId16"/>
  </p:notesMasterIdLst>
  <p:handoutMasterIdLst>
    <p:handoutMasterId r:id="rId17"/>
  </p:handoutMasterIdLst>
  <p:sldIdLst>
    <p:sldId id="628" r:id="rId4"/>
    <p:sldId id="584" r:id="rId5"/>
    <p:sldId id="618" r:id="rId6"/>
    <p:sldId id="623" r:id="rId7"/>
    <p:sldId id="621" r:id="rId8"/>
    <p:sldId id="622" r:id="rId9"/>
    <p:sldId id="620" r:id="rId10"/>
    <p:sldId id="624" r:id="rId11"/>
    <p:sldId id="631" r:id="rId12"/>
    <p:sldId id="626" r:id="rId13"/>
    <p:sldId id="627" r:id="rId14"/>
    <p:sldId id="632" r:id="rId15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4444"/>
    <a:srgbClr val="125FAB"/>
    <a:srgbClr val="135EAB"/>
    <a:srgbClr val="58595B"/>
    <a:srgbClr val="ADADAD"/>
    <a:srgbClr val="EC2723"/>
    <a:srgbClr val="4D4D4D"/>
    <a:srgbClr val="A3C1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3" autoAdjust="0"/>
    <p:restoredTop sz="83537" autoAdjust="0"/>
  </p:normalViewPr>
  <p:slideViewPr>
    <p:cSldViewPr>
      <p:cViewPr varScale="1">
        <p:scale>
          <a:sx n="109" d="100"/>
          <a:sy n="109" d="100"/>
        </p:scale>
        <p:origin x="523" y="6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3" d="100"/>
          <a:sy n="63" d="100"/>
        </p:scale>
        <p:origin x="3106" y="6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1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5C24202-E2DB-4966-90FB-1191B7CF9643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A0D2941-F619-45DE-A925-26F091EA4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6500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FFF9FAD-290B-444A-981B-99A0ED24D418}" type="datetimeFigureOut">
              <a:rPr lang="en-US" smtClean="0"/>
              <a:t>2/16/2023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ED62C74-1D5E-4D48-BB54-A6CBADC2D13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8457546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2C74-1D5E-4D48-BB54-A6CBADC2D131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59371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2C74-1D5E-4D48-BB54-A6CBADC2D131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68454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2C74-1D5E-4D48-BB54-A6CBADC2D131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586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27FAEB-A70D-904E-A85D-3E909DFFF1F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157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2C74-1D5E-4D48-BB54-A6CBADC2D131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30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2C74-1D5E-4D48-BB54-A6CBADC2D131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4220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2C74-1D5E-4D48-BB54-A6CBADC2D131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987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2C74-1D5E-4D48-BB54-A6CBADC2D131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9553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2C74-1D5E-4D48-BB54-A6CBADC2D131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5919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2C74-1D5E-4D48-BB54-A6CBADC2D131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5659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D62C74-1D5E-4D48-BB54-A6CBADC2D131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3880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ED62C74-1D5E-4D48-BB54-A6CBADC2D131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2531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solidFill>
                  <a:srgbClr val="125FAB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 baseline="0">
                <a:solidFill>
                  <a:srgbClr val="3F44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3581400" y="4781550"/>
            <a:ext cx="251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5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AT-1927-13 Revised 06/22/2022</a:t>
            </a:r>
          </a:p>
        </p:txBody>
      </p:sp>
      <p:sp>
        <p:nvSpPr>
          <p:cNvPr id="4" name="TextBox 3"/>
          <p:cNvSpPr txBox="1"/>
          <p:nvPr userDrawn="1">
            <p:custDataLst>
              <p:tags r:id="rId1"/>
            </p:custDataLst>
          </p:nvPr>
        </p:nvSpPr>
        <p:spPr>
          <a:xfrm>
            <a:off x="127000" y="4770279"/>
            <a:ext cx="8890000" cy="246221"/>
          </a:xfrm>
          <a:prstGeom prst="rect">
            <a:avLst/>
          </a:prstGeom>
          <a:noFill/>
          <a:ln cmpd="sng">
            <a:noFill/>
          </a:ln>
          <a:extLst>
            <a:ext uri="{91240B29-F687-4F45-9708-019B960494DF}">
              <a14:hiddenLine xmlns:a14="http://schemas.microsoft.com/office/drawing/2010/main" cmpd="sng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normAutofit/>
          </a:bodyPr>
          <a:lstStyle/>
          <a:p>
            <a:pPr marL="0" algn="l" defTabSz="914400" rtl="0" eaLnBrk="1" latinLnBrk="0" hangingPunct="1">
              <a:buNone/>
            </a:pPr>
            <a:r>
              <a:rPr lang="en-US" sz="1000" b="0" i="0" u="none" dirty="0">
                <a:solidFill>
                  <a:srgbClr val="FFFFFF"/>
                </a:solidFill>
              </a:rPr>
              <a:t>Allison Transmission Confidential: Business Use Only</a:t>
            </a:r>
          </a:p>
        </p:txBody>
      </p:sp>
    </p:spTree>
    <p:extLst>
      <p:ext uri="{BB962C8B-B14F-4D97-AF65-F5344CB8AC3E}">
        <p14:creationId xmlns:p14="http://schemas.microsoft.com/office/powerpoint/2010/main" val="6321162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 marL="3657600" indent="0">
              <a:buNone/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3581400" y="4781550"/>
            <a:ext cx="251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5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AT-1927-13 Revised 06/22/2022</a:t>
            </a:r>
          </a:p>
        </p:txBody>
      </p:sp>
      <p:sp>
        <p:nvSpPr>
          <p:cNvPr id="4" name="TextBox 3"/>
          <p:cNvSpPr txBox="1"/>
          <p:nvPr userDrawn="1">
            <p:custDataLst>
              <p:tags r:id="rId1"/>
            </p:custDataLst>
          </p:nvPr>
        </p:nvSpPr>
        <p:spPr>
          <a:xfrm>
            <a:off x="127000" y="4770279"/>
            <a:ext cx="8890000" cy="246221"/>
          </a:xfrm>
          <a:prstGeom prst="rect">
            <a:avLst/>
          </a:prstGeom>
          <a:noFill/>
          <a:ln cmpd="sng">
            <a:noFill/>
          </a:ln>
          <a:extLst>
            <a:ext uri="{91240B29-F687-4F45-9708-019B960494DF}">
              <a14:hiddenLine xmlns:a14="http://schemas.microsoft.com/office/drawing/2010/main" cmpd="sng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normAutofit/>
          </a:bodyPr>
          <a:lstStyle/>
          <a:p>
            <a:pPr marL="0" algn="l" defTabSz="914400" rtl="0" eaLnBrk="1" latinLnBrk="0" hangingPunct="1">
              <a:buNone/>
            </a:pPr>
            <a:r>
              <a:rPr lang="en-US" sz="1000" b="0" i="0" u="none">
                <a:solidFill>
                  <a:srgbClr val="FFFFFF"/>
                </a:solidFill>
              </a:rPr>
              <a:t>Allison Transmission Confidential: Business Use Only</a:t>
            </a:r>
            <a:endParaRPr lang="en-US" sz="1000" b="0" i="0" u="non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610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150394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000251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F4444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Box 3"/>
          <p:cNvSpPr txBox="1"/>
          <p:nvPr userDrawn="1">
            <p:custDataLst>
              <p:tags r:id="rId1"/>
            </p:custDataLst>
          </p:nvPr>
        </p:nvSpPr>
        <p:spPr>
          <a:xfrm>
            <a:off x="127000" y="4770279"/>
            <a:ext cx="8890000" cy="246221"/>
          </a:xfrm>
          <a:prstGeom prst="rect">
            <a:avLst/>
          </a:prstGeom>
          <a:noFill/>
          <a:ln cmpd="sng">
            <a:noFill/>
          </a:ln>
          <a:extLst>
            <a:ext uri="{91240B29-F687-4F45-9708-019B960494DF}">
              <a14:hiddenLine xmlns:a14="http://schemas.microsoft.com/office/drawing/2010/main" cmpd="sng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normAutofit/>
          </a:bodyPr>
          <a:lstStyle/>
          <a:p>
            <a:pPr marL="0" algn="l" defTabSz="914400" rtl="0" eaLnBrk="1" latinLnBrk="0" hangingPunct="1">
              <a:buNone/>
            </a:pPr>
            <a:r>
              <a:rPr lang="en-US" sz="1000" b="0" i="0" u="none" dirty="0">
                <a:solidFill>
                  <a:srgbClr val="FFFFFF"/>
                </a:solidFill>
              </a:rPr>
              <a:t>Allison Transmission Confidential: Business Use Only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3581400" y="4781550"/>
            <a:ext cx="251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5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AT-1927-13 Revised 06/22/2022</a:t>
            </a:r>
          </a:p>
        </p:txBody>
      </p:sp>
    </p:spTree>
    <p:extLst>
      <p:ext uri="{BB962C8B-B14F-4D97-AF65-F5344CB8AC3E}">
        <p14:creationId xmlns:p14="http://schemas.microsoft.com/office/powerpoint/2010/main" val="20522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 marL="2743200" indent="0">
              <a:buNone/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Box 4"/>
          <p:cNvSpPr txBox="1"/>
          <p:nvPr userDrawn="1">
            <p:custDataLst>
              <p:tags r:id="rId1"/>
            </p:custDataLst>
          </p:nvPr>
        </p:nvSpPr>
        <p:spPr>
          <a:xfrm>
            <a:off x="127000" y="4770279"/>
            <a:ext cx="8890000" cy="246221"/>
          </a:xfrm>
          <a:prstGeom prst="rect">
            <a:avLst/>
          </a:prstGeom>
          <a:noFill/>
          <a:ln cmpd="sng">
            <a:noFill/>
          </a:ln>
          <a:extLst>
            <a:ext uri="{91240B29-F687-4F45-9708-019B960494DF}">
              <a14:hiddenLine xmlns:a14="http://schemas.microsoft.com/office/drawing/2010/main" cmpd="sng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normAutofit/>
          </a:bodyPr>
          <a:lstStyle/>
          <a:p>
            <a:pPr marL="0" algn="l" defTabSz="914400" rtl="0" eaLnBrk="1" latinLnBrk="0" hangingPunct="1">
              <a:buNone/>
            </a:pPr>
            <a:r>
              <a:rPr lang="en-US" sz="1000" b="0" i="0" u="none" dirty="0">
                <a:solidFill>
                  <a:srgbClr val="FFFFFF"/>
                </a:solidFill>
              </a:rPr>
              <a:t>Allison Transmission Confidential: Business Use Only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3581400" y="4781550"/>
            <a:ext cx="251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5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AT-1927-13 Revised 06/22/2022</a:t>
            </a:r>
          </a:p>
        </p:txBody>
      </p:sp>
    </p:spTree>
    <p:extLst>
      <p:ext uri="{BB962C8B-B14F-4D97-AF65-F5344CB8AC3E}">
        <p14:creationId xmlns:p14="http://schemas.microsoft.com/office/powerpoint/2010/main" val="109727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>
            <a:noAutofit/>
          </a:bodyPr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TextBox 6"/>
          <p:cNvSpPr txBox="1"/>
          <p:nvPr userDrawn="1">
            <p:custDataLst>
              <p:tags r:id="rId1"/>
            </p:custDataLst>
          </p:nvPr>
        </p:nvSpPr>
        <p:spPr>
          <a:xfrm>
            <a:off x="127000" y="4770279"/>
            <a:ext cx="8890000" cy="246221"/>
          </a:xfrm>
          <a:prstGeom prst="rect">
            <a:avLst/>
          </a:prstGeom>
          <a:noFill/>
          <a:ln cmpd="sng">
            <a:noFill/>
          </a:ln>
          <a:extLst>
            <a:ext uri="{91240B29-F687-4F45-9708-019B960494DF}">
              <a14:hiddenLine xmlns:a14="http://schemas.microsoft.com/office/drawing/2010/main" cmpd="sng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normAutofit/>
          </a:bodyPr>
          <a:lstStyle/>
          <a:p>
            <a:pPr marL="0" algn="l" defTabSz="914400" rtl="0" eaLnBrk="1" latinLnBrk="0" hangingPunct="1">
              <a:buNone/>
            </a:pPr>
            <a:r>
              <a:rPr lang="en-US" sz="1000" b="0" i="0" u="none" dirty="0">
                <a:solidFill>
                  <a:srgbClr val="FFFFFF"/>
                </a:solidFill>
              </a:rPr>
              <a:t>Allison Transmission Confidential: Business Use Only</a:t>
            </a: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3581400" y="4781550"/>
            <a:ext cx="251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5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AT-1927-13 Revised 06/22/2022</a:t>
            </a:r>
          </a:p>
        </p:txBody>
      </p:sp>
    </p:spTree>
    <p:extLst>
      <p:ext uri="{BB962C8B-B14F-4D97-AF65-F5344CB8AC3E}">
        <p14:creationId xmlns:p14="http://schemas.microsoft.com/office/powerpoint/2010/main" val="3518294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Box 2"/>
          <p:cNvSpPr txBox="1"/>
          <p:nvPr userDrawn="1">
            <p:custDataLst>
              <p:tags r:id="rId1"/>
            </p:custDataLst>
          </p:nvPr>
        </p:nvSpPr>
        <p:spPr>
          <a:xfrm>
            <a:off x="127000" y="4770279"/>
            <a:ext cx="8890000" cy="246221"/>
          </a:xfrm>
          <a:prstGeom prst="rect">
            <a:avLst/>
          </a:prstGeom>
          <a:noFill/>
          <a:ln cmpd="sng">
            <a:noFill/>
          </a:ln>
          <a:extLst>
            <a:ext uri="{91240B29-F687-4F45-9708-019B960494DF}">
              <a14:hiddenLine xmlns:a14="http://schemas.microsoft.com/office/drawing/2010/main" cmpd="sng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normAutofit/>
          </a:bodyPr>
          <a:lstStyle/>
          <a:p>
            <a:pPr marL="0" algn="l" defTabSz="914400" rtl="0" eaLnBrk="1" latinLnBrk="0" hangingPunct="1">
              <a:buNone/>
            </a:pPr>
            <a:r>
              <a:rPr lang="en-US" sz="1000" b="0" i="0" u="none" dirty="0">
                <a:solidFill>
                  <a:srgbClr val="FFFFFF"/>
                </a:solidFill>
              </a:rPr>
              <a:t>Allison Transmission Confidential: Business Use Only</a:t>
            </a:r>
          </a:p>
        </p:txBody>
      </p:sp>
      <p:sp>
        <p:nvSpPr>
          <p:cNvPr id="4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3581400" y="4781550"/>
            <a:ext cx="251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5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AT-1927-13 Revised 06/22/2022</a:t>
            </a:r>
          </a:p>
        </p:txBody>
      </p:sp>
    </p:spTree>
    <p:extLst>
      <p:ext uri="{BB962C8B-B14F-4D97-AF65-F5344CB8AC3E}">
        <p14:creationId xmlns:p14="http://schemas.microsoft.com/office/powerpoint/2010/main" val="30235793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>
            <p:custDataLst>
              <p:tags r:id="rId1"/>
            </p:custDataLst>
          </p:nvPr>
        </p:nvSpPr>
        <p:spPr>
          <a:xfrm>
            <a:off x="127000" y="4770279"/>
            <a:ext cx="8890000" cy="246221"/>
          </a:xfrm>
          <a:prstGeom prst="rect">
            <a:avLst/>
          </a:prstGeom>
          <a:noFill/>
          <a:ln cmpd="sng">
            <a:noFill/>
          </a:ln>
          <a:extLst>
            <a:ext uri="{91240B29-F687-4F45-9708-019B960494DF}">
              <a14:hiddenLine xmlns:a14="http://schemas.microsoft.com/office/drawing/2010/main" cmpd="sng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normAutofit/>
          </a:bodyPr>
          <a:lstStyle/>
          <a:p>
            <a:pPr marL="0" algn="l" defTabSz="914400" rtl="0" eaLnBrk="1" latinLnBrk="0" hangingPunct="1">
              <a:buNone/>
            </a:pPr>
            <a:r>
              <a:rPr lang="en-US" sz="1000" b="0" i="0" u="none" dirty="0">
                <a:solidFill>
                  <a:srgbClr val="FFFFFF"/>
                </a:solidFill>
              </a:rPr>
              <a:t>Allison Transmission Confidential: Business Use Only</a:t>
            </a:r>
          </a:p>
        </p:txBody>
      </p:sp>
      <p:sp>
        <p:nvSpPr>
          <p:cNvPr id="3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3581400" y="4781550"/>
            <a:ext cx="251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5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AT-1927-13 Revised 06/22/2022</a:t>
            </a:r>
          </a:p>
        </p:txBody>
      </p:sp>
    </p:spTree>
    <p:extLst>
      <p:ext uri="{BB962C8B-B14F-4D97-AF65-F5344CB8AC3E}">
        <p14:creationId xmlns:p14="http://schemas.microsoft.com/office/powerpoint/2010/main" val="1218336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DC893740-E95A-8344-A072-3F9446DB13A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351" y="3572"/>
            <a:ext cx="8223250" cy="4625578"/>
          </a:xfrm>
          <a:prstGeom prst="rect">
            <a:avLst/>
          </a:prstGeom>
        </p:spPr>
      </p:pic>
      <p:sp>
        <p:nvSpPr>
          <p:cNvPr id="13" name="Title 1">
            <a:extLst>
              <a:ext uri="{FF2B5EF4-FFF2-40B4-BE49-F238E27FC236}">
                <a16:creationId xmlns:a16="http://schemas.microsoft.com/office/drawing/2014/main" id="{BD4321CD-4A95-124F-A8C4-CBB8A066CC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00" y="205978"/>
            <a:ext cx="2895600" cy="312777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3581400" y="4781550"/>
            <a:ext cx="251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5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AT-1927-13 Revised 06/22/2022</a:t>
            </a:r>
          </a:p>
        </p:txBody>
      </p:sp>
      <p:sp>
        <p:nvSpPr>
          <p:cNvPr id="2" name="TextBox 1"/>
          <p:cNvSpPr txBox="1"/>
          <p:nvPr userDrawn="1">
            <p:custDataLst>
              <p:tags r:id="rId1"/>
            </p:custDataLst>
          </p:nvPr>
        </p:nvSpPr>
        <p:spPr>
          <a:xfrm>
            <a:off x="127000" y="4770279"/>
            <a:ext cx="8890000" cy="246221"/>
          </a:xfrm>
          <a:prstGeom prst="rect">
            <a:avLst/>
          </a:prstGeom>
          <a:noFill/>
          <a:ln cmpd="sng">
            <a:noFill/>
          </a:ln>
          <a:extLst>
            <a:ext uri="{91240B29-F687-4F45-9708-019B960494DF}">
              <a14:hiddenLine xmlns:a14="http://schemas.microsoft.com/office/drawing/2010/main" cmpd="sng">
                <a:solidFill>
                  <a:schemeClr val="tx1"/>
                </a:solidFill>
              </a14:hiddenLine>
            </a:ext>
          </a:extLst>
        </p:spPr>
        <p:txBody>
          <a:bodyPr vert="horz" wrap="square" rtlCol="0" anchor="ctr">
            <a:normAutofit/>
          </a:bodyPr>
          <a:lstStyle/>
          <a:p>
            <a:pPr marL="0" algn="l" defTabSz="914400" rtl="0" eaLnBrk="1" latinLnBrk="0" hangingPunct="1">
              <a:buNone/>
            </a:pPr>
            <a:r>
              <a:rPr lang="en-US" sz="1000" b="0" i="0" u="none">
                <a:solidFill>
                  <a:srgbClr val="FFFFFF"/>
                </a:solidFill>
              </a:rPr>
              <a:t>Allison Transmission Confidential: Business Use Only</a:t>
            </a:r>
            <a:endParaRPr lang="en-US" sz="1000" b="0" i="0" u="none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8105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1241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3" name="Picture 12" descr="3273-PPT-bottom-bar.png"/>
          <p:cNvPicPr>
            <a:picLocks noChangeAspect="1"/>
          </p:cNvPicPr>
          <p:nvPr userDrawn="1"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4662973"/>
            <a:ext cx="7428724" cy="480527"/>
          </a:xfrm>
          <a:prstGeom prst="rect">
            <a:avLst/>
          </a:prstGeom>
        </p:spPr>
      </p:pic>
      <p:sp>
        <p:nvSpPr>
          <p:cNvPr id="15" name="Footer Placeholder 11"/>
          <p:cNvSpPr>
            <a:spLocks noGrp="1"/>
          </p:cNvSpPr>
          <p:nvPr userDrawn="1"/>
        </p:nvSpPr>
        <p:spPr>
          <a:xfrm>
            <a:off x="6598428" y="4739173"/>
            <a:ext cx="792972" cy="4233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fld id="{123BE47F-FA4D-4796-9845-9130DE20B11C}" type="slidenum">
              <a:rPr lang="en-US" sz="1000" smtClean="0">
                <a:solidFill>
                  <a:schemeClr val="bg1"/>
                </a:solidFill>
              </a:rPr>
              <a:pPr algn="ctr">
                <a:defRPr/>
              </a:pPr>
              <a:t>‹#›</a:t>
            </a:fld>
            <a:endParaRPr lang="en-US" sz="1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2175" y="4470400"/>
            <a:ext cx="1901825" cy="76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Footer Placeholder 11"/>
          <p:cNvSpPr>
            <a:spLocks noGrp="1"/>
          </p:cNvSpPr>
          <p:nvPr userDrawn="1"/>
        </p:nvSpPr>
        <p:spPr>
          <a:xfrm>
            <a:off x="76200" y="4720122"/>
            <a:ext cx="4114800" cy="42337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1000" kern="1200" dirty="0">
              <a:solidFill>
                <a:schemeClr val="bg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 bwMode="auto">
          <a:xfrm>
            <a:off x="3581400" y="4781550"/>
            <a:ext cx="251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5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AT-1927-13 Revised 06/22/2022</a:t>
            </a:r>
          </a:p>
        </p:txBody>
      </p:sp>
    </p:spTree>
    <p:extLst>
      <p:ext uri="{BB962C8B-B14F-4D97-AF65-F5344CB8AC3E}">
        <p14:creationId xmlns:p14="http://schemas.microsoft.com/office/powerpoint/2010/main" val="3757727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135EAB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rgbClr val="3F4444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rgbClr val="3F4444"/>
          </a:solidFill>
          <a:latin typeface="+mn-lt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rgbClr val="3F4444"/>
          </a:solidFill>
          <a:latin typeface="+mn-lt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rgbClr val="3F4444"/>
          </a:solidFill>
          <a:latin typeface="+mn-lt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rgbClr val="3F4444"/>
          </a:solidFill>
          <a:latin typeface="+mn-lt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anose="02070309020205020404" pitchFamily="49" charset="0"/>
        <a:buChar char="o"/>
        <a:defRPr sz="2000" kern="1200">
          <a:solidFill>
            <a:srgbClr val="3F4444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§"/>
        <a:defRPr sz="2000" kern="1200">
          <a:solidFill>
            <a:srgbClr val="3F4444"/>
          </a:solidFill>
          <a:latin typeface="+mn-lt"/>
          <a:ea typeface="+mn-ea"/>
          <a:cs typeface="+mn-cs"/>
        </a:defRPr>
      </a:lvl7pPr>
      <a:lvl8pPr marL="35433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Ø"/>
        <a:defRPr sz="2000" kern="1200" baseline="0">
          <a:solidFill>
            <a:srgbClr val="3F4444"/>
          </a:solidFill>
          <a:latin typeface="+mn-lt"/>
          <a:ea typeface="+mn-ea"/>
          <a:cs typeface="+mn-cs"/>
        </a:defRPr>
      </a:lvl8pPr>
      <a:lvl9pPr marL="4000500" indent="-342900" algn="l" defTabSz="914400" rtl="0" eaLnBrk="1" latinLnBrk="0" hangingPunct="1">
        <a:spcBef>
          <a:spcPct val="20000"/>
        </a:spcBef>
        <a:buFont typeface="Wingdings" panose="05000000000000000000" pitchFamily="2" charset="2"/>
        <a:buChar char="ü"/>
        <a:defRPr sz="2000" kern="1200" baseline="0">
          <a:solidFill>
            <a:srgbClr val="3F4444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lisontransmission.com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93DECC-2B07-8C41-8158-E8A536FB1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91200" y="285750"/>
            <a:ext cx="2895600" cy="1756171"/>
          </a:xfrm>
        </p:spPr>
        <p:txBody>
          <a:bodyPr>
            <a:normAutofit/>
          </a:bodyPr>
          <a:lstStyle/>
          <a:p>
            <a:r>
              <a:rPr lang="en-US" sz="3200" dirty="0"/>
              <a:t>Technical Review Checklist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B7BAB000-3932-4FF8-AA4B-84B876DE484C}"/>
              </a:ext>
            </a:extLst>
          </p:cNvPr>
          <p:cNvSpPr txBox="1">
            <a:spLocks/>
          </p:cNvSpPr>
          <p:nvPr/>
        </p:nvSpPr>
        <p:spPr>
          <a:xfrm>
            <a:off x="5867400" y="2190750"/>
            <a:ext cx="2895600" cy="2362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rgbClr val="135EAB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altLang="en-US" sz="1400" dirty="0"/>
              <a:t>Please arrive at your Technical Review ready to present and discuss all the following information.</a:t>
            </a:r>
          </a:p>
          <a:p>
            <a:endParaRPr lang="en-US" altLang="en-US" sz="1400" dirty="0"/>
          </a:p>
          <a:p>
            <a:r>
              <a:rPr lang="en-US" altLang="en-US" sz="1400" dirty="0"/>
              <a:t>The material in this presentation is a guide for a Technical Review – do not use this template in your presentation.</a:t>
            </a:r>
          </a:p>
        </p:txBody>
      </p:sp>
    </p:spTree>
    <p:extLst>
      <p:ext uri="{BB962C8B-B14F-4D97-AF65-F5344CB8AC3E}">
        <p14:creationId xmlns:p14="http://schemas.microsoft.com/office/powerpoint/2010/main" val="19364813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63DD9E-747C-0E4D-A48C-18D6B4A72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4000" dirty="0"/>
              <a:t>Questions</a:t>
            </a:r>
            <a:r>
              <a:rPr lang="en-US" altLang="en-US" sz="4000" dirty="0">
                <a:solidFill>
                  <a:srgbClr val="FF0000"/>
                </a:solidFill>
              </a:rPr>
              <a:t> </a:t>
            </a:r>
            <a:r>
              <a:rPr lang="en-US" altLang="en-US" sz="4000" dirty="0"/>
              <a:t>/ Clarifications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13B15-7843-C44F-8BF3-B18CFD7FF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1100" dirty="0"/>
              <a:t>Supplier to recap action items, assign owners &amp; dates</a:t>
            </a:r>
          </a:p>
          <a:p>
            <a:pPr lvl="1"/>
            <a:r>
              <a:rPr lang="en-US" altLang="en-US" sz="1100" dirty="0"/>
              <a:t>Please use AT-1927-05 to capture open issues/questions</a:t>
            </a:r>
          </a:p>
          <a:p>
            <a:r>
              <a:rPr lang="en-US" altLang="en-US" sz="1100" dirty="0"/>
              <a:t>Commodity Manager to define next steps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3581400" y="4781550"/>
            <a:ext cx="251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5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AT-1927-13 Revised 06/22/2022</a:t>
            </a:r>
          </a:p>
        </p:txBody>
      </p:sp>
    </p:spTree>
    <p:extLst>
      <p:ext uri="{BB962C8B-B14F-4D97-AF65-F5344CB8AC3E}">
        <p14:creationId xmlns:p14="http://schemas.microsoft.com/office/powerpoint/2010/main" val="13037680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63DD9E-747C-0E4D-A48C-18D6B4A72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4000" dirty="0"/>
              <a:t>Required Forms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13B15-7843-C44F-8BF3-B18CFD7FF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1100" dirty="0"/>
              <a:t>AT-1804_1810-Piece Cost &amp; Production Tooling Cost Breakdowns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AT-1927-02 Timing Chart or other Detailed Timing chart 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AT-1927 Supplier Quality Manual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AT-1927-04 Required Quality Info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AT-1927-05 Open Issues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AT-1927-19 Mfg. Feasibility Letter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AT-1703-Container or Packaging Assumption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AT-1960-A Run at Rate Summary (Enter LCR and Calculated SCR)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Certifications (i.e., IATF16949, QS, ISO, EAR…)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Supplier Quality Best Practices</a:t>
            </a:r>
          </a:p>
          <a:p>
            <a:pPr>
              <a:lnSpc>
                <a:spcPct val="80000"/>
              </a:lnSpc>
            </a:pPr>
            <a:endParaRPr lang="en-US" altLang="en-US" sz="11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sz="1100" dirty="0"/>
              <a:t>*All forms are to be filled out completely and submitted before Technical Review.  Except for Supplier Quality Best Practices (provided by SQE), all forms may be located on </a:t>
            </a:r>
            <a:r>
              <a:rPr lang="en-US" altLang="en-US" sz="11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www.allisontransmission.com</a:t>
            </a:r>
            <a:r>
              <a:rPr lang="en-US" altLang="en-US" sz="1100" dirty="0"/>
              <a:t> in Suppliers/Supplier Forms</a:t>
            </a:r>
          </a:p>
          <a:p>
            <a:pPr>
              <a:lnSpc>
                <a:spcPct val="80000"/>
              </a:lnSpc>
            </a:pPr>
            <a:endParaRPr lang="en-US" altLang="en-US" sz="1100" dirty="0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3581400" y="4781550"/>
            <a:ext cx="251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5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AT-1927-13 Revised 06/22/2022</a:t>
            </a:r>
          </a:p>
        </p:txBody>
      </p:sp>
    </p:spTree>
    <p:extLst>
      <p:ext uri="{BB962C8B-B14F-4D97-AF65-F5344CB8AC3E}">
        <p14:creationId xmlns:p14="http://schemas.microsoft.com/office/powerpoint/2010/main" val="38751728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95695"/>
            <a:ext cx="8929166" cy="549510"/>
          </a:xfrm>
        </p:spPr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125FAB"/>
                </a:solidFill>
              </a:rPr>
              <a:t>New Supplier Agenda for Introductory Meeting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208F55B7-FF01-BA6F-DB45-A889299AF449}"/>
              </a:ext>
            </a:extLst>
          </p:cNvPr>
          <p:cNvGrpSpPr/>
          <p:nvPr/>
        </p:nvGrpSpPr>
        <p:grpSpPr>
          <a:xfrm>
            <a:off x="228600" y="752533"/>
            <a:ext cx="8545498" cy="3638434"/>
            <a:chOff x="62434" y="964393"/>
            <a:chExt cx="8545498" cy="3347558"/>
          </a:xfrm>
        </p:grpSpPr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215599AC-37F1-749C-C16C-D08B46931CAC}"/>
                </a:ext>
              </a:extLst>
            </p:cNvPr>
            <p:cNvSpPr txBox="1"/>
            <p:nvPr/>
          </p:nvSpPr>
          <p:spPr>
            <a:xfrm>
              <a:off x="1790918" y="966353"/>
              <a:ext cx="1005840" cy="261610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Topic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762721E6-303B-5162-A5F2-8878915C8EDC}"/>
                </a:ext>
              </a:extLst>
            </p:cNvPr>
            <p:cNvSpPr txBox="1"/>
            <p:nvPr/>
          </p:nvSpPr>
          <p:spPr>
            <a:xfrm>
              <a:off x="2866993" y="964393"/>
              <a:ext cx="5740939" cy="261610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Material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40974AAE-F9C8-55E2-708B-50D17954BA0E}"/>
                </a:ext>
              </a:extLst>
            </p:cNvPr>
            <p:cNvSpPr txBox="1"/>
            <p:nvPr/>
          </p:nvSpPr>
          <p:spPr>
            <a:xfrm>
              <a:off x="62434" y="971550"/>
              <a:ext cx="1005840" cy="261610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Presenter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6AE01051-B73B-9211-D543-971CDA29661C}"/>
                </a:ext>
              </a:extLst>
            </p:cNvPr>
            <p:cNvSpPr txBox="1"/>
            <p:nvPr/>
          </p:nvSpPr>
          <p:spPr>
            <a:xfrm>
              <a:off x="62434" y="1270008"/>
              <a:ext cx="1005840" cy="2970044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txBody>
            <a:bodyPr wrap="square" rtlCol="0" anchor="ctr">
              <a:spAutoFit/>
            </a:bodyPr>
            <a:lstStyle/>
            <a:p>
              <a:endParaRPr lang="en-US" sz="11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endParaRPr lang="en-US" sz="11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endParaRPr lang="en-US" sz="11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endParaRPr lang="en-US" sz="11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endParaRPr lang="en-US" sz="11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endParaRPr lang="en-US" sz="11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endParaRPr lang="en-US" sz="11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endParaRPr lang="en-US" sz="11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r>
                <a:rPr lang="en-US" sz="1100" b="1" dirty="0">
                  <a:solidFill>
                    <a:schemeClr val="bg2">
                      <a:lumMod val="10000"/>
                    </a:schemeClr>
                  </a:solidFill>
                </a:rPr>
                <a:t>Supplier</a:t>
              </a:r>
            </a:p>
            <a:p>
              <a:endParaRPr lang="en-US" sz="11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endParaRPr lang="en-US" sz="11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endParaRPr lang="en-US" sz="11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endParaRPr lang="en-US" sz="11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endParaRPr lang="en-US" sz="11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endParaRPr lang="en-US" sz="11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endParaRPr lang="en-US" sz="1100" b="1" dirty="0">
                <a:solidFill>
                  <a:schemeClr val="bg2">
                    <a:lumMod val="10000"/>
                  </a:schemeClr>
                </a:solidFill>
              </a:endParaRPr>
            </a:p>
            <a:p>
              <a:endParaRPr lang="en-US" sz="1100" b="1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7A9BF53B-D464-6966-B069-F1FF3DEA1868}"/>
                </a:ext>
              </a:extLst>
            </p:cNvPr>
            <p:cNvSpPr txBox="1"/>
            <p:nvPr/>
          </p:nvSpPr>
          <p:spPr>
            <a:xfrm>
              <a:off x="1788537" y="1270008"/>
              <a:ext cx="1004318" cy="6400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1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bg2">
                      <a:lumMod val="10000"/>
                    </a:schemeClr>
                  </a:solidFill>
                </a:rPr>
                <a:t>Personnel</a:t>
              </a:r>
            </a:p>
            <a:p>
              <a:pPr algn="ctr"/>
              <a:endParaRPr lang="en-US" sz="105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D2B36712-1F08-83F6-DE53-B3FFA092A76F}"/>
                </a:ext>
              </a:extLst>
            </p:cNvPr>
            <p:cNvSpPr txBox="1"/>
            <p:nvPr/>
          </p:nvSpPr>
          <p:spPr>
            <a:xfrm>
              <a:off x="1788537" y="2002044"/>
              <a:ext cx="1004318" cy="128016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1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endParaRPr lang="en-US" sz="11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endParaRPr lang="en-US" sz="11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bg2">
                      <a:lumMod val="10000"/>
                    </a:schemeClr>
                  </a:solidFill>
                </a:rPr>
                <a:t>Commercial</a:t>
              </a:r>
            </a:p>
            <a:p>
              <a:pPr algn="ctr"/>
              <a:endParaRPr lang="en-US" sz="11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endParaRPr lang="en-US" sz="11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endParaRPr lang="en-US" sz="11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74" name="TextBox 73">
              <a:extLst>
                <a:ext uri="{FF2B5EF4-FFF2-40B4-BE49-F238E27FC236}">
                  <a16:creationId xmlns:a16="http://schemas.microsoft.com/office/drawing/2014/main" id="{7BAB845C-1A0F-A68A-5649-1C505BD46F9E}"/>
                </a:ext>
              </a:extLst>
            </p:cNvPr>
            <p:cNvSpPr txBox="1"/>
            <p:nvPr/>
          </p:nvSpPr>
          <p:spPr>
            <a:xfrm>
              <a:off x="2675430" y="1279849"/>
              <a:ext cx="2739831" cy="6309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13716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002060"/>
                </a:buClr>
                <a:buSzPct val="120000"/>
                <a:buFont typeface="Wingdings" panose="05000000000000000000" pitchFamily="2" charset="2"/>
                <a:buChar char="§"/>
                <a:tabLst/>
                <a:defRPr/>
              </a:pPr>
              <a:r>
                <a:rPr lang="en-US" sz="1000" dirty="0">
                  <a:solidFill>
                    <a:srgbClr val="F7F7F7">
                      <a:lumMod val="10000"/>
                    </a:srgbClr>
                  </a:solidFill>
                  <a:latin typeface="Arial"/>
                </a:rPr>
                <a:t>Leadership Structure</a:t>
              </a:r>
            </a:p>
            <a:p>
              <a:pPr marL="285750" marR="0" lvl="0" indent="-13716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002060"/>
                </a:buClr>
                <a:buSzPct val="120000"/>
                <a:buFont typeface="Wingdings" panose="05000000000000000000" pitchFamily="2" charset="2"/>
                <a:buChar char="§"/>
                <a:tabLst/>
                <a:defRPr/>
              </a:pPr>
              <a:r>
                <a:rPr lang="en-US" sz="1000" dirty="0">
                  <a:solidFill>
                    <a:srgbClr val="F7F7F7">
                      <a:lumMod val="10000"/>
                    </a:srgbClr>
                  </a:solidFill>
                  <a:latin typeface="Arial"/>
                </a:rPr>
                <a:t>Succession Planning </a:t>
              </a:r>
            </a:p>
            <a:p>
              <a:pPr marL="285750" marR="0" lvl="0" indent="-13716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002060"/>
                </a:buClr>
                <a:buSzPct val="120000"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7F7F7">
                      <a:lumMod val="1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Organization </a:t>
              </a:r>
            </a:p>
          </p:txBody>
        </p:sp>
        <p:sp>
          <p:nvSpPr>
            <p:cNvPr id="75" name="TextBox 74">
              <a:extLst>
                <a:ext uri="{FF2B5EF4-FFF2-40B4-BE49-F238E27FC236}">
                  <a16:creationId xmlns:a16="http://schemas.microsoft.com/office/drawing/2014/main" id="{27EA19C3-7D37-B582-A04F-B3FED4DA7347}"/>
                </a:ext>
              </a:extLst>
            </p:cNvPr>
            <p:cNvSpPr txBox="1"/>
            <p:nvPr/>
          </p:nvSpPr>
          <p:spPr>
            <a:xfrm>
              <a:off x="2675430" y="2046270"/>
              <a:ext cx="5849378" cy="111144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137160" fontAlgn="ctr">
                <a:spcAft>
                  <a:spcPts val="300"/>
                </a:spcAft>
                <a:buClr>
                  <a:srgbClr val="002060"/>
                </a:buClr>
                <a:buSzPct val="120000"/>
                <a:buFont typeface="Wingdings" panose="05000000000000000000" pitchFamily="2" charset="2"/>
                <a:buChar char="§"/>
                <a:defRPr/>
              </a:pPr>
              <a:r>
                <a:rPr lang="en-US" sz="1000" dirty="0">
                  <a:solidFill>
                    <a:srgbClr val="F7F7F7">
                      <a:lumMod val="10000"/>
                    </a:srgbClr>
                  </a:solidFill>
                  <a:latin typeface="Arial"/>
                </a:rPr>
                <a:t>Growth strategy - new market targets, merger &amp; acquisitions, projected growth for sales, etc.</a:t>
              </a:r>
            </a:p>
            <a:p>
              <a:pPr marL="285750" indent="-137160" fontAlgn="ctr">
                <a:spcAft>
                  <a:spcPts val="300"/>
                </a:spcAft>
                <a:buClr>
                  <a:srgbClr val="002060"/>
                </a:buClr>
                <a:buSzPct val="120000"/>
                <a:buFont typeface="Wingdings" panose="05000000000000000000" pitchFamily="2" charset="2"/>
                <a:buChar char="§"/>
                <a:defRPr/>
              </a:pPr>
              <a:r>
                <a:rPr lang="en-US" sz="1000" dirty="0">
                  <a:solidFill>
                    <a:srgbClr val="F7F7F7">
                      <a:lumMod val="10000"/>
                    </a:srgbClr>
                  </a:solidFill>
                  <a:latin typeface="Arial"/>
                </a:rPr>
                <a:t>Key Customers – current and new</a:t>
              </a:r>
            </a:p>
            <a:p>
              <a:pPr marL="285750" indent="-137160" fontAlgn="ctr">
                <a:spcAft>
                  <a:spcPts val="300"/>
                </a:spcAft>
                <a:buClr>
                  <a:srgbClr val="002060"/>
                </a:buClr>
                <a:buSzPct val="120000"/>
                <a:buFont typeface="Wingdings" panose="05000000000000000000" pitchFamily="2" charset="2"/>
                <a:buChar char="§"/>
                <a:defRPr/>
              </a:pPr>
              <a:r>
                <a:rPr lang="en-US" sz="1000" dirty="0">
                  <a:solidFill>
                    <a:srgbClr val="F7F7F7">
                      <a:lumMod val="10000"/>
                    </a:srgbClr>
                  </a:solidFill>
                  <a:latin typeface="Arial"/>
                </a:rPr>
                <a:t>New Programs – new program launches </a:t>
              </a:r>
            </a:p>
            <a:p>
              <a:pPr marL="285750" indent="-137160" fontAlgn="ctr">
                <a:spcAft>
                  <a:spcPts val="300"/>
                </a:spcAft>
                <a:buClr>
                  <a:srgbClr val="002060"/>
                </a:buClr>
                <a:buSzPct val="120000"/>
                <a:buFont typeface="Wingdings" panose="05000000000000000000" pitchFamily="2" charset="2"/>
                <a:buChar char="§"/>
                <a:defRPr/>
              </a:pPr>
              <a:r>
                <a:rPr lang="en-US" sz="1000" dirty="0">
                  <a:solidFill>
                    <a:srgbClr val="F7F7F7">
                      <a:lumMod val="10000"/>
                    </a:srgbClr>
                  </a:solidFill>
                  <a:latin typeface="Arial"/>
                </a:rPr>
                <a:t>Delivery &amp; Quality Performance </a:t>
              </a:r>
            </a:p>
            <a:p>
              <a:pPr marL="285750" indent="-137160" fontAlgn="ctr">
                <a:spcAft>
                  <a:spcPts val="300"/>
                </a:spcAft>
                <a:buClr>
                  <a:srgbClr val="002060"/>
                </a:buClr>
                <a:buSzPct val="120000"/>
                <a:buFont typeface="Wingdings" panose="05000000000000000000" pitchFamily="2" charset="2"/>
                <a:buChar char="§"/>
                <a:defRPr/>
              </a:pPr>
              <a:r>
                <a:rPr lang="en-US" sz="1000" dirty="0">
                  <a:solidFill>
                    <a:srgbClr val="F7F7F7">
                      <a:lumMod val="10000"/>
                    </a:srgbClr>
                  </a:solidFill>
                  <a:latin typeface="Arial"/>
                </a:rPr>
                <a:t>Capacity – current capacity and constrains</a:t>
              </a:r>
            </a:p>
            <a:p>
              <a:pPr marL="285750" indent="-137160" fontAlgn="ctr">
                <a:spcAft>
                  <a:spcPts val="300"/>
                </a:spcAft>
                <a:buClr>
                  <a:srgbClr val="002060"/>
                </a:buClr>
                <a:buSzPct val="120000"/>
                <a:buFont typeface="Wingdings" panose="05000000000000000000" pitchFamily="2" charset="2"/>
                <a:buChar char="§"/>
                <a:defRPr/>
              </a:pPr>
              <a:r>
                <a:rPr lang="en-US" sz="1000" dirty="0">
                  <a:solidFill>
                    <a:srgbClr val="F7F7F7">
                      <a:lumMod val="10000"/>
                    </a:srgbClr>
                  </a:solidFill>
                  <a:latin typeface="Arial"/>
                </a:rPr>
                <a:t>Industry Changes – challenges, opportunities and changes</a:t>
              </a:r>
            </a:p>
          </p:txBody>
        </p: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1FB458D2-2177-143D-A26D-C740C7DB98CA}"/>
                </a:ext>
              </a:extLst>
            </p:cNvPr>
            <p:cNvCxnSpPr>
              <a:cxnSpLocks/>
            </p:cNvCxnSpPr>
            <p:nvPr/>
          </p:nvCxnSpPr>
          <p:spPr>
            <a:xfrm>
              <a:off x="1172971" y="1978937"/>
              <a:ext cx="740664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807B3241-5A4A-0A8D-8DA4-9447F7133132}"/>
                </a:ext>
              </a:extLst>
            </p:cNvPr>
            <p:cNvSpPr txBox="1"/>
            <p:nvPr/>
          </p:nvSpPr>
          <p:spPr>
            <a:xfrm>
              <a:off x="1790918" y="3393433"/>
              <a:ext cx="1004318" cy="761747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dirty="0">
                  <a:solidFill>
                    <a:schemeClr val="bg2">
                      <a:lumMod val="10000"/>
                    </a:schemeClr>
                  </a:solidFill>
                </a:rPr>
                <a:t>Technology &amp; Technical Capabilities</a:t>
              </a:r>
            </a:p>
            <a:p>
              <a:pPr algn="ctr"/>
              <a:endParaRPr lang="en-US" sz="105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868427FF-81CA-A2E5-2FC6-8621ACAB9E26}"/>
                </a:ext>
              </a:extLst>
            </p:cNvPr>
            <p:cNvCxnSpPr>
              <a:cxnSpLocks/>
            </p:cNvCxnSpPr>
            <p:nvPr/>
          </p:nvCxnSpPr>
          <p:spPr>
            <a:xfrm>
              <a:off x="1172971" y="3330119"/>
              <a:ext cx="740664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07B0B66C-BE93-5855-9F29-8A7471A18A19}"/>
                </a:ext>
              </a:extLst>
            </p:cNvPr>
            <p:cNvSpPr txBox="1"/>
            <p:nvPr/>
          </p:nvSpPr>
          <p:spPr>
            <a:xfrm>
              <a:off x="2675430" y="3366087"/>
              <a:ext cx="2988701" cy="82330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marR="0" lvl="0" indent="-13716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002060"/>
                </a:buClr>
                <a:buSzPct val="120000"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7F7F7">
                      <a:lumMod val="1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Process, Product</a:t>
              </a:r>
              <a:r>
                <a:rPr kumimoji="0" lang="en-US" sz="1000" b="0" i="0" u="none" strike="noStrike" kern="1200" cap="none" spc="0" normalizeH="0" noProof="0" dirty="0">
                  <a:ln>
                    <a:noFill/>
                  </a:ln>
                  <a:solidFill>
                    <a:srgbClr val="F7F7F7">
                      <a:lumMod val="1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 &amp; Material</a:t>
              </a:r>
            </a:p>
            <a:p>
              <a:pPr marL="285750" marR="0" lvl="0" indent="-13716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002060"/>
                </a:buClr>
                <a:buSzPct val="120000"/>
                <a:buFont typeface="Wingdings" panose="05000000000000000000" pitchFamily="2" charset="2"/>
                <a:buChar char="§"/>
                <a:tabLst/>
                <a:defRPr/>
              </a:pPr>
              <a:r>
                <a:rPr lang="en-US" sz="1000" baseline="0" dirty="0">
                  <a:solidFill>
                    <a:srgbClr val="F7F7F7">
                      <a:lumMod val="10000"/>
                    </a:srgbClr>
                  </a:solidFill>
                  <a:latin typeface="Arial"/>
                </a:rPr>
                <a:t>Advance,</a:t>
              </a:r>
              <a:r>
                <a:rPr lang="en-US" sz="1000" dirty="0">
                  <a:solidFill>
                    <a:srgbClr val="F7F7F7">
                      <a:lumMod val="10000"/>
                    </a:srgbClr>
                  </a:solidFill>
                  <a:latin typeface="Arial"/>
                </a:rPr>
                <a:t> new and emerging markets</a:t>
              </a:r>
            </a:p>
            <a:p>
              <a:pPr marL="285750" marR="0" lvl="0" indent="-13716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002060"/>
                </a:buClr>
                <a:buSzPct val="120000"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F7F7F7">
                      <a:lumMod val="10000"/>
                    </a:srgbClr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rPr>
                <a:t>Investments</a:t>
              </a:r>
            </a:p>
            <a:p>
              <a:pPr marL="285750" marR="0" lvl="0" indent="-13716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002060"/>
                </a:buClr>
                <a:buSzPct val="120000"/>
                <a:buFont typeface="Wingdings" panose="05000000000000000000" pitchFamily="2" charset="2"/>
                <a:buChar char="§"/>
                <a:tabLst/>
                <a:defRPr/>
              </a:pPr>
              <a:r>
                <a:rPr lang="en-US" sz="1000" dirty="0">
                  <a:solidFill>
                    <a:srgbClr val="F7F7F7">
                      <a:lumMod val="10000"/>
                    </a:srgbClr>
                  </a:solidFill>
                  <a:latin typeface="Arial"/>
                </a:rPr>
                <a:t>Current Capabilities &amp; Core Strengths</a:t>
              </a:r>
              <a:endPara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rgbClr val="F7F7F7">
                    <a:lumMod val="10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endParaRPr>
            </a:p>
          </p:txBody>
        </p: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B34C1B1-5766-205B-064B-A5C0EA194597}"/>
                </a:ext>
              </a:extLst>
            </p:cNvPr>
            <p:cNvCxnSpPr>
              <a:cxnSpLocks/>
            </p:cNvCxnSpPr>
            <p:nvPr/>
          </p:nvCxnSpPr>
          <p:spPr>
            <a:xfrm>
              <a:off x="1172971" y="4264273"/>
              <a:ext cx="7406640" cy="0"/>
            </a:xfrm>
            <a:prstGeom prst="line">
              <a:avLst/>
            </a:prstGeom>
            <a:ln>
              <a:solidFill>
                <a:schemeClr val="bg2">
                  <a:lumMod val="10000"/>
                </a:schemeClr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5DA56A96-8894-7A56-2BAE-AC9FF8AF7617}"/>
                </a:ext>
              </a:extLst>
            </p:cNvPr>
            <p:cNvSpPr txBox="1"/>
            <p:nvPr/>
          </p:nvSpPr>
          <p:spPr>
            <a:xfrm>
              <a:off x="1106691" y="971550"/>
              <a:ext cx="635423" cy="261610"/>
            </a:xfrm>
            <a:prstGeom prst="rect">
              <a:avLst/>
            </a:prstGeom>
            <a:solidFill>
              <a:srgbClr val="0070C0"/>
            </a:solidFill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1100" b="1" dirty="0">
                  <a:solidFill>
                    <a:schemeClr val="bg1"/>
                  </a:solidFill>
                </a:rPr>
                <a:t>Topic</a:t>
              </a:r>
            </a:p>
          </p:txBody>
        </p:sp>
        <p:sp>
          <p:nvSpPr>
            <p:cNvPr id="83" name="TextBox 82">
              <a:extLst>
                <a:ext uri="{FF2B5EF4-FFF2-40B4-BE49-F238E27FC236}">
                  <a16:creationId xmlns:a16="http://schemas.microsoft.com/office/drawing/2014/main" id="{BC58DDA4-956E-09B2-6BA7-60E8B2FAC6D6}"/>
                </a:ext>
              </a:extLst>
            </p:cNvPr>
            <p:cNvSpPr txBox="1"/>
            <p:nvPr/>
          </p:nvSpPr>
          <p:spPr>
            <a:xfrm>
              <a:off x="1098604" y="1268272"/>
              <a:ext cx="635423" cy="64008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lIns="91440" tIns="182880" rtlCol="0" anchor="ctr">
              <a:noAutofit/>
            </a:bodyPr>
            <a:lstStyle/>
            <a:p>
              <a:pPr algn="ctr"/>
              <a:r>
                <a:rPr lang="en-US" sz="1100" dirty="0">
                  <a:solidFill>
                    <a:schemeClr val="bg2">
                      <a:lumMod val="10000"/>
                    </a:schemeClr>
                  </a:solidFill>
                </a:rPr>
                <a:t>10 </a:t>
              </a:r>
              <a:r>
                <a:rPr lang="en-US" sz="1000" dirty="0">
                  <a:solidFill>
                    <a:schemeClr val="bg2">
                      <a:lumMod val="10000"/>
                    </a:schemeClr>
                  </a:solidFill>
                </a:rPr>
                <a:t>minutes</a:t>
              </a:r>
              <a:endParaRPr lang="en-US" sz="11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endParaRPr lang="en-US" sz="105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066910D3-2236-423D-36FC-9C44A3A82645}"/>
                </a:ext>
              </a:extLst>
            </p:cNvPr>
            <p:cNvSpPr txBox="1"/>
            <p:nvPr/>
          </p:nvSpPr>
          <p:spPr>
            <a:xfrm>
              <a:off x="1098604" y="1816732"/>
              <a:ext cx="640080" cy="1646605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tIns="182880" bIns="457200" rtlCol="0" anchor="ctr">
              <a:spAutoFit/>
            </a:bodyPr>
            <a:lstStyle/>
            <a:p>
              <a:pPr algn="ctr"/>
              <a:endParaRPr lang="en-US" sz="11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endParaRPr lang="en-US" sz="11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endParaRPr lang="en-US" sz="11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r>
                <a:rPr lang="en-US" sz="1100" dirty="0">
                  <a:solidFill>
                    <a:schemeClr val="bg2">
                      <a:lumMod val="10000"/>
                    </a:schemeClr>
                  </a:solidFill>
                </a:rPr>
                <a:t>30 </a:t>
              </a:r>
              <a:r>
                <a:rPr lang="en-US" sz="1000" dirty="0">
                  <a:solidFill>
                    <a:schemeClr val="bg2">
                      <a:lumMod val="10000"/>
                    </a:schemeClr>
                  </a:solidFill>
                </a:rPr>
                <a:t>minutes</a:t>
              </a:r>
              <a:endParaRPr lang="en-US" sz="11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endParaRPr lang="en-US" sz="11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A7610188-69DF-1AF0-58D6-C4F37E51B6EC}"/>
                </a:ext>
              </a:extLst>
            </p:cNvPr>
            <p:cNvSpPr txBox="1"/>
            <p:nvPr/>
          </p:nvSpPr>
          <p:spPr>
            <a:xfrm>
              <a:off x="1106691" y="3396228"/>
              <a:ext cx="640080" cy="75895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</p:spPr>
          <p:txBody>
            <a:bodyPr wrap="square" rtlCol="0" anchor="ctr">
              <a:spAutoFit/>
            </a:bodyPr>
            <a:lstStyle/>
            <a:p>
              <a:pPr algn="ctr"/>
              <a:endParaRPr lang="en-US" sz="1100" dirty="0">
                <a:solidFill>
                  <a:schemeClr val="bg2">
                    <a:lumMod val="10000"/>
                  </a:schemeClr>
                </a:solidFill>
              </a:endParaRPr>
            </a:p>
            <a:p>
              <a:pPr algn="ctr"/>
              <a:r>
                <a:rPr lang="en-US" sz="1100" i="1" dirty="0">
                  <a:solidFill>
                    <a:schemeClr val="bg2">
                      <a:lumMod val="10000"/>
                    </a:schemeClr>
                  </a:solidFill>
                </a:rPr>
                <a:t>30* </a:t>
              </a:r>
              <a:r>
                <a:rPr lang="en-US" sz="1000" dirty="0">
                  <a:solidFill>
                    <a:schemeClr val="bg2">
                      <a:lumMod val="10000"/>
                    </a:schemeClr>
                  </a:solidFill>
                </a:rPr>
                <a:t>minutes</a:t>
              </a:r>
            </a:p>
            <a:p>
              <a:pPr algn="ctr"/>
              <a:endParaRPr lang="en-US" sz="900" dirty="0">
                <a:solidFill>
                  <a:schemeClr val="bg2">
                    <a:lumMod val="10000"/>
                  </a:schemeClr>
                </a:solidFill>
              </a:endParaRP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18F84CCD-8B34-CADD-2FD5-6389095DFC54}"/>
                </a:ext>
              </a:extLst>
            </p:cNvPr>
            <p:cNvSpPr txBox="1"/>
            <p:nvPr/>
          </p:nvSpPr>
          <p:spPr>
            <a:xfrm>
              <a:off x="990531" y="4096507"/>
              <a:ext cx="1828800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800" i="1" dirty="0">
                  <a:solidFill>
                    <a:schemeClr val="bg2">
                      <a:lumMod val="10000"/>
                    </a:schemeClr>
                  </a:solidFill>
                </a:rPr>
                <a:t>* Depending on technology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96288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63DD9E-747C-0E4D-A48C-18D6B4A72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Agenda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13B15-7843-C44F-8BF3-B18CFD7FF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sz="2000" dirty="0"/>
              <a:t>Company Overview (Limited to 10 minutes)</a:t>
            </a:r>
          </a:p>
          <a:p>
            <a:r>
              <a:rPr lang="en-US" altLang="en-US" sz="2000" dirty="0"/>
              <a:t>Product design / Manufacturability</a:t>
            </a:r>
          </a:p>
          <a:p>
            <a:r>
              <a:rPr lang="en-US" altLang="en-US" sz="2000" dirty="0"/>
              <a:t>Manufacturing</a:t>
            </a:r>
          </a:p>
          <a:p>
            <a:r>
              <a:rPr lang="en-US" altLang="en-US" sz="2000" dirty="0"/>
              <a:t>Quality</a:t>
            </a:r>
          </a:p>
          <a:p>
            <a:r>
              <a:rPr lang="en-US" altLang="en-US" sz="2000" dirty="0"/>
              <a:t>Packaging and Logistics</a:t>
            </a:r>
          </a:p>
          <a:p>
            <a:r>
              <a:rPr lang="en-US" altLang="en-US" sz="2000" dirty="0"/>
              <a:t>Commercial</a:t>
            </a:r>
          </a:p>
          <a:p>
            <a:r>
              <a:rPr lang="en-US" altLang="en-US" sz="2000" dirty="0"/>
              <a:t>Questions / Clarifications</a:t>
            </a:r>
          </a:p>
          <a:p>
            <a:r>
              <a:rPr lang="en-US" sz="2000" dirty="0"/>
              <a:t>New Supplier Information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3581400" y="4781550"/>
            <a:ext cx="251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5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AT-1927-13 Revised 07/12/2022</a:t>
            </a:r>
          </a:p>
        </p:txBody>
      </p:sp>
    </p:spTree>
    <p:extLst>
      <p:ext uri="{BB962C8B-B14F-4D97-AF65-F5344CB8AC3E}">
        <p14:creationId xmlns:p14="http://schemas.microsoft.com/office/powerpoint/2010/main" val="358568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63DD9E-747C-0E4D-A48C-18D6B4A72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4000" dirty="0"/>
              <a:t>Company Overview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13B15-7843-C44F-8BF3-B18CFD7FF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1100" dirty="0"/>
              <a:t>Commercial Overview of Company (Please limit to 10 minutes)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Resource Plan  </a:t>
            </a:r>
          </a:p>
          <a:p>
            <a:pPr lvl="1">
              <a:lnSpc>
                <a:spcPct val="80000"/>
              </a:lnSpc>
            </a:pPr>
            <a:r>
              <a:rPr lang="en-US" altLang="en-US" sz="1100" dirty="0"/>
              <a:t>Total corporate organization chart clearly identifying the resources allocated for each particular program quoted</a:t>
            </a:r>
          </a:p>
          <a:p>
            <a:pPr lvl="1">
              <a:lnSpc>
                <a:spcPct val="80000"/>
              </a:lnSpc>
            </a:pPr>
            <a:r>
              <a:rPr lang="en-US" altLang="en-US" sz="1100" dirty="0"/>
              <a:t>Investment in production technology and equipment as a % of sales last year</a:t>
            </a:r>
          </a:p>
          <a:p>
            <a:pPr lvl="1">
              <a:lnSpc>
                <a:spcPct val="80000"/>
              </a:lnSpc>
            </a:pPr>
            <a:r>
              <a:rPr lang="en-US" altLang="en-US" sz="1100" dirty="0"/>
              <a:t>Other customers, main suppliers, outsourced processes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Program Timing Plan </a:t>
            </a:r>
          </a:p>
          <a:p>
            <a:pPr lvl="1">
              <a:lnSpc>
                <a:spcPct val="80000"/>
              </a:lnSpc>
            </a:pPr>
            <a:r>
              <a:rPr lang="en-US" altLang="en-US" sz="1100" dirty="0"/>
              <a:t>Microsoft Project, or excel timing template acceptable </a:t>
            </a:r>
          </a:p>
          <a:p>
            <a:pPr lvl="1">
              <a:lnSpc>
                <a:spcPct val="80000"/>
              </a:lnSpc>
            </a:pPr>
            <a:r>
              <a:rPr lang="en-US" altLang="en-US" sz="1100" dirty="0"/>
              <a:t>AT-1927-02 available on Allison Transmission Extranet, Supplier Forms </a:t>
            </a:r>
          </a:p>
          <a:p>
            <a:pPr lvl="1">
              <a:lnSpc>
                <a:spcPct val="80000"/>
              </a:lnSpc>
            </a:pPr>
            <a:r>
              <a:rPr lang="en-US" altLang="en-US" sz="1100" dirty="0"/>
              <a:t>Please define critical milestone and delivery dates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Launches planned in next 5 years at manufacturing site.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Unigraphics compliance and data communication process between Allison, your company and Tiered suppliers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Program management and change management system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Summarize the key technology, concept or strategy on which your business is based</a:t>
            </a:r>
          </a:p>
          <a:p>
            <a:pPr lvl="1">
              <a:lnSpc>
                <a:spcPct val="80000"/>
              </a:lnSpc>
            </a:pPr>
            <a:r>
              <a:rPr lang="en-US" altLang="en-US" sz="1100" dirty="0"/>
              <a:t>If you are a prospective supplier:</a:t>
            </a:r>
          </a:p>
          <a:p>
            <a:pPr lvl="2">
              <a:lnSpc>
                <a:spcPct val="80000"/>
              </a:lnSpc>
            </a:pPr>
            <a:r>
              <a:rPr lang="en-US" altLang="en-US" sz="1000" dirty="0"/>
              <a:t>Please show similar products currently produced to review during tech review</a:t>
            </a:r>
          </a:p>
          <a:p>
            <a:pPr lvl="2">
              <a:lnSpc>
                <a:spcPct val="80000"/>
              </a:lnSpc>
            </a:pPr>
            <a:r>
              <a:rPr lang="en-US" altLang="en-US" sz="1000" dirty="0"/>
              <a:t>Please work with your Commodity Manager to schedule a supplier introductory meeting (Reference backup slide 12)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Quality Certifications of organization and manufacturing facility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3581400" y="4781550"/>
            <a:ext cx="251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5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AT-1927-13 Revised 07/12/2022</a:t>
            </a:r>
          </a:p>
        </p:txBody>
      </p:sp>
    </p:spTree>
    <p:extLst>
      <p:ext uri="{BB962C8B-B14F-4D97-AF65-F5344CB8AC3E}">
        <p14:creationId xmlns:p14="http://schemas.microsoft.com/office/powerpoint/2010/main" val="1197876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63DD9E-747C-0E4D-A48C-18D6B4A72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altLang="en-US" dirty="0"/>
              <a:t>Product Design / Manufacturability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13B15-7843-C44F-8BF3-B18CFD7FF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80000"/>
              </a:lnSpc>
            </a:pPr>
            <a:r>
              <a:rPr lang="en-US" altLang="en-US" sz="1100" dirty="0"/>
              <a:t>Product description</a:t>
            </a:r>
          </a:p>
          <a:p>
            <a:pPr lvl="1">
              <a:lnSpc>
                <a:spcPct val="80000"/>
              </a:lnSpc>
            </a:pPr>
            <a:r>
              <a:rPr lang="en-US" altLang="en-US" sz="1100" dirty="0"/>
              <a:t>Bill of Materials</a:t>
            </a:r>
          </a:p>
          <a:p>
            <a:pPr lvl="1">
              <a:lnSpc>
                <a:spcPct val="80000"/>
              </a:lnSpc>
            </a:pPr>
            <a:r>
              <a:rPr lang="en-US" altLang="en-US" sz="1100" dirty="0"/>
              <a:t>Illustrations, Exploded Views, etc. (New connectors, routing channels, etc.)</a:t>
            </a:r>
          </a:p>
          <a:p>
            <a:pPr lvl="1">
              <a:lnSpc>
                <a:spcPct val="80000"/>
              </a:lnSpc>
            </a:pPr>
            <a:r>
              <a:rPr lang="en-US" altLang="en-US" sz="1100" dirty="0"/>
              <a:t>Ensure flow chart for manufacturing process is production intent for the parts being reviewed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Technologies used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Itemize quote assumptions and exceptions to prints and Component Technical Specs</a:t>
            </a:r>
          </a:p>
          <a:p>
            <a:pPr lvl="1">
              <a:lnSpc>
                <a:spcPct val="80000"/>
              </a:lnSpc>
            </a:pPr>
            <a:r>
              <a:rPr lang="en-US" altLang="en-US" sz="1100" dirty="0"/>
              <a:t>Review print dimensions &amp; special specifications that are called out</a:t>
            </a:r>
          </a:p>
          <a:p>
            <a:pPr lvl="1">
              <a:lnSpc>
                <a:spcPct val="80000"/>
              </a:lnSpc>
            </a:pPr>
            <a:r>
              <a:rPr lang="en-US" altLang="en-US" sz="1100" dirty="0"/>
              <a:t>Review details of material specification</a:t>
            </a:r>
          </a:p>
          <a:p>
            <a:pPr lvl="1">
              <a:lnSpc>
                <a:spcPct val="80000"/>
              </a:lnSpc>
            </a:pPr>
            <a:r>
              <a:rPr lang="en-US" altLang="en-US" sz="1100" dirty="0"/>
              <a:t>Review any alternative design proposals being considered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Design &amp; Process Validation Plan if design responsible</a:t>
            </a:r>
          </a:p>
          <a:p>
            <a:pPr lvl="1">
              <a:lnSpc>
                <a:spcPct val="80000"/>
              </a:lnSpc>
            </a:pPr>
            <a:r>
              <a:rPr lang="en-US" altLang="en-US" sz="1100" dirty="0"/>
              <a:t>Analysis, design and validation plan</a:t>
            </a:r>
          </a:p>
          <a:p>
            <a:pPr lvl="1">
              <a:lnSpc>
                <a:spcPct val="80000"/>
              </a:lnSpc>
            </a:pPr>
            <a:r>
              <a:rPr lang="en-US" altLang="en-US" sz="1100" dirty="0"/>
              <a:t>If not design responsible, Allison to review DVP&amp;R with supplier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Testing/validation facilities and capabilities  </a:t>
            </a:r>
          </a:p>
          <a:p>
            <a:pPr lvl="1">
              <a:lnSpc>
                <a:spcPct val="80000"/>
              </a:lnSpc>
            </a:pPr>
            <a:r>
              <a:rPr lang="en-US" altLang="en-US" sz="1100" dirty="0"/>
              <a:t>Leak test</a:t>
            </a:r>
          </a:p>
          <a:p>
            <a:pPr lvl="1">
              <a:lnSpc>
                <a:spcPct val="80000"/>
              </a:lnSpc>
            </a:pPr>
            <a:r>
              <a:rPr lang="en-US" altLang="en-US" sz="1100" dirty="0"/>
              <a:t>Functional test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Math Data capability – Unigraphics compliance</a:t>
            </a:r>
          </a:p>
          <a:p>
            <a:pPr lvl="1">
              <a:lnSpc>
                <a:spcPct val="80000"/>
              </a:lnSpc>
            </a:pPr>
            <a:r>
              <a:rPr lang="en-US" altLang="en-US" sz="1100" dirty="0"/>
              <a:t>If other model format is used, please request preferred file type </a:t>
            </a:r>
          </a:p>
          <a:p>
            <a:pPr>
              <a:lnSpc>
                <a:spcPct val="80000"/>
              </a:lnSpc>
            </a:pPr>
            <a:r>
              <a:rPr lang="en-US" altLang="en-US" sz="1100" dirty="0"/>
              <a:t>Supplier Proposals to Improve Cost, Weight and Quality not constrained by Allison Mandatory Requirements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3581400" y="4781550"/>
            <a:ext cx="251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5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AT-1927-13 Revised 07/12/2022</a:t>
            </a:r>
          </a:p>
        </p:txBody>
      </p:sp>
    </p:spTree>
    <p:extLst>
      <p:ext uri="{BB962C8B-B14F-4D97-AF65-F5344CB8AC3E}">
        <p14:creationId xmlns:p14="http://schemas.microsoft.com/office/powerpoint/2010/main" val="1667655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63DD9E-747C-0E4D-A48C-18D6B4A72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altLang="en-US" sz="4000" dirty="0"/>
              <a:t>Manufacturing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13B15-7843-C44F-8BF3-B18CFD7FF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en-US" sz="1200" dirty="0"/>
              <a:t>Follow the outline on the next page for molding/machined castings if applicable; if not follow a similar format for the commodity being quoted</a:t>
            </a:r>
          </a:p>
          <a:p>
            <a:r>
              <a:rPr lang="en-US" altLang="en-US" sz="1200" dirty="0"/>
              <a:t>List the critical tolerances for the components being quoted &amp; what is the proposed inspection method</a:t>
            </a:r>
            <a:endParaRPr lang="en-US" altLang="en-US" sz="1050" dirty="0"/>
          </a:p>
          <a:p>
            <a:r>
              <a:rPr lang="en-US" altLang="en-US" sz="1200" dirty="0"/>
              <a:t>Provide examples of similar parts and tolerances your facility currently produces with the historical CpK values for those dimensions</a:t>
            </a:r>
          </a:p>
          <a:p>
            <a:r>
              <a:rPr lang="en-US" altLang="en-US" sz="1200" dirty="0"/>
              <a:t>If any operations will be outsourced provide the company names that will conduct the outsourced operation</a:t>
            </a:r>
            <a:endParaRPr lang="en-US" altLang="en-US" sz="1200" dirty="0">
              <a:solidFill>
                <a:srgbClr val="FF0000"/>
              </a:solidFill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3581400" y="4781550"/>
            <a:ext cx="251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5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AT-1927-13 Revised 07/12/2022</a:t>
            </a:r>
          </a:p>
        </p:txBody>
      </p:sp>
    </p:spTree>
    <p:extLst>
      <p:ext uri="{BB962C8B-B14F-4D97-AF65-F5344CB8AC3E}">
        <p14:creationId xmlns:p14="http://schemas.microsoft.com/office/powerpoint/2010/main" val="2077349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63DD9E-747C-0E4D-A48C-18D6B4A72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05979"/>
            <a:ext cx="8382000" cy="857250"/>
          </a:xfrm>
        </p:spPr>
        <p:txBody>
          <a:bodyPr>
            <a:noAutofit/>
          </a:bodyPr>
          <a:lstStyle/>
          <a:p>
            <a:pPr algn="l"/>
            <a:r>
              <a:rPr lang="en-US" altLang="en-US" sz="2800" dirty="0"/>
              <a:t>Manufacturing-Molding/Machined Casting Example</a:t>
            </a:r>
            <a:endParaRPr lang="en-US" sz="28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13B15-7843-C44F-8BF3-B18CFD7FF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09650"/>
            <a:ext cx="8229600" cy="3390900"/>
          </a:xfrm>
        </p:spPr>
        <p:txBody>
          <a:bodyPr>
            <a:noAutofit/>
          </a:bodyPr>
          <a:lstStyle/>
          <a:p>
            <a:pPr marL="0" indent="0">
              <a:lnSpc>
                <a:spcPct val="80000"/>
              </a:lnSpc>
              <a:buNone/>
              <a:defRPr/>
            </a:pPr>
            <a:r>
              <a:rPr lang="en-US" altLang="en-US" sz="1100" dirty="0"/>
              <a:t>Part Number-specific Process Flow Including: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100" dirty="0"/>
              <a:t>Detailed Process flow with emphasis on highlighting key characteristics performed at each operation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1100" dirty="0"/>
              <a:t>Highlighted datum structures referencing ATI blueprint at each operation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100" dirty="0"/>
              <a:t>Manufacturing location, plant w/duns code, capacity, plant layout, manufacturing process validation plan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100" dirty="0"/>
              <a:t>Equipment brand, model, year, size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100" dirty="0"/>
              <a:t>Core Process – equipment brand, model, year, size, estimated cycle time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100" dirty="0"/>
              <a:t>Molding Process – equipment brand, model, year, size, estimated cycle time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100" dirty="0"/>
              <a:t>Flow modeling / simulation – scans can be used for part verification and/or PPAP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100" dirty="0"/>
              <a:t>Verify print tolerances can be met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100" dirty="0"/>
              <a:t>Special Manufacturing Techniques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100" dirty="0"/>
              <a:t>Special Tooling – material, size, patterns per mold, gating &amp; riser locations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100" dirty="0"/>
              <a:t>Special Gauging – frequency, measurement equipment, measurement method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100" dirty="0"/>
              <a:t>Special Containment Procedures – (GP-12)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100" dirty="0"/>
              <a:t>Special Testing 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100" dirty="0"/>
              <a:t>Error Proofing/Detection with emphasis on pass-thru characteristics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100" dirty="0"/>
              <a:t>Estimated cycle time with capacity and capability verification (AT-1960-A to be used)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100" dirty="0"/>
              <a:t>Features/dimensions machined – emphasis on special characteristics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100" dirty="0"/>
              <a:t>Clamp and fixture location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1100" dirty="0"/>
              <a:t>Part loading and unloading</a:t>
            </a:r>
            <a:endParaRPr lang="en-US" altLang="en-US" sz="1100" dirty="0">
              <a:solidFill>
                <a:srgbClr val="FF0000"/>
              </a:solidFill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3581400" y="4781550"/>
            <a:ext cx="251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5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AT-1927-13 Revised 07/12/2022</a:t>
            </a:r>
          </a:p>
        </p:txBody>
      </p:sp>
    </p:spTree>
    <p:extLst>
      <p:ext uri="{BB962C8B-B14F-4D97-AF65-F5344CB8AC3E}">
        <p14:creationId xmlns:p14="http://schemas.microsoft.com/office/powerpoint/2010/main" val="30845483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63DD9E-747C-0E4D-A48C-18D6B4A72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0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altLang="en-US" sz="4000" dirty="0"/>
              <a:t>Quality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13B15-7843-C44F-8BF3-B18CFD7FF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95350"/>
            <a:ext cx="8229600" cy="3810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defRPr/>
            </a:pPr>
            <a:r>
              <a:rPr lang="en-US" altLang="en-US" sz="900" dirty="0"/>
              <a:t>Quality metrics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900" dirty="0"/>
              <a:t>Internal PPM (Parts per million), External PPM, Scrap %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900" dirty="0"/>
              <a:t>Internal and External PPM reduction plan per year for the last 5 years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900" dirty="0"/>
              <a:t>Delivery performance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900" dirty="0"/>
              <a:t>Certifications (i.e.. IATF16949, QS, ISO, EAR…)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900" dirty="0"/>
              <a:t>APQP (Advance Product Quality Planning)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900" dirty="0"/>
              <a:t>Typical traceability plan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900" dirty="0"/>
              <a:t>Provide quality control process and tools through development and production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900" dirty="0"/>
              <a:t>Preliminary PFMEA / Control Plan (a representative PFMEA / Control Plan may be used if part-specific not available)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900" dirty="0"/>
              <a:t>Provide capability data on similar parts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900" dirty="0"/>
              <a:t>Provide plan to address or status on open action items from Potential Supplier Assessment (New Suppliers)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900" dirty="0"/>
              <a:t>Training Program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900" dirty="0"/>
              <a:t>Describe the operator training or certification program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900" dirty="0"/>
              <a:t>Describe how critical operations are identified and method to ensure that only trained or certified operators are used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900" dirty="0"/>
              <a:t>Customer Returns Process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900" dirty="0"/>
              <a:t>Describe process used to manage the problem-solving activities on suspected non-conforming parts reported by ATI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900" dirty="0"/>
              <a:t>Include the organizational structure that manages and executes the returns process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900" dirty="0"/>
              <a:t>Lessons Learned from product audits, customer returns, scrap and rework (If not current supplier for part, Allison SQE to provide)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900" dirty="0"/>
              <a:t>Describe how Lessons Learned are captured and integrated into new designs or applicable current product lines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900" dirty="0"/>
              <a:t>Prevention of historical SQNs, Allison CPIT/IRT issues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900" dirty="0"/>
              <a:t>At a minimum include front page from 8-steps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900" dirty="0"/>
              <a:t>Review any questions from Supplier Quality Manual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900" dirty="0"/>
              <a:t>Review ability to submit an IMDS declaration before PPAP</a:t>
            </a:r>
          </a:p>
          <a:p>
            <a:pPr>
              <a:lnSpc>
                <a:spcPct val="80000"/>
              </a:lnSpc>
              <a:defRPr/>
            </a:pPr>
            <a:r>
              <a:rPr lang="en-US" altLang="en-US" sz="900" dirty="0"/>
              <a:t>Request and review ATI best practices </a:t>
            </a:r>
          </a:p>
          <a:p>
            <a:pPr lvl="1">
              <a:lnSpc>
                <a:spcPct val="80000"/>
              </a:lnSpc>
              <a:defRPr/>
            </a:pPr>
            <a:r>
              <a:rPr lang="en-US" altLang="en-US" sz="900" dirty="0"/>
              <a:t>Best practices to be obtained from ATI SQE.</a:t>
            </a: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3581400" y="4781550"/>
            <a:ext cx="251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5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AT-1927-13 Revised 07/12/2022</a:t>
            </a:r>
          </a:p>
        </p:txBody>
      </p:sp>
    </p:spTree>
    <p:extLst>
      <p:ext uri="{BB962C8B-B14F-4D97-AF65-F5344CB8AC3E}">
        <p14:creationId xmlns:p14="http://schemas.microsoft.com/office/powerpoint/2010/main" val="3040491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F63DD9E-747C-0E4D-A48C-18D6B4A72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423"/>
            <a:ext cx="8229600" cy="857250"/>
          </a:xfrm>
        </p:spPr>
        <p:txBody>
          <a:bodyPr>
            <a:normAutofit/>
          </a:bodyPr>
          <a:lstStyle/>
          <a:p>
            <a:pPr algn="l"/>
            <a:r>
              <a:rPr lang="en-US" altLang="en-US" sz="4000" dirty="0"/>
              <a:t>Packing and Logistics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913B15-7843-C44F-8BF3-B18CFD7FF0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95350"/>
            <a:ext cx="8229600" cy="312419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en-US" sz="1100" dirty="0">
                <a:latin typeface="+mn-lt"/>
              </a:rPr>
              <a:t>Anticipated packaging design (AT-1703)</a:t>
            </a:r>
          </a:p>
          <a:p>
            <a:pPr lvl="1">
              <a:defRPr/>
            </a:pPr>
            <a:r>
              <a:rPr lang="en-US" altLang="en-US" sz="1100" dirty="0"/>
              <a:t>If returnable, ATI to provide AT-1703 &amp; Supplier to confirm acceptance</a:t>
            </a:r>
          </a:p>
          <a:p>
            <a:pPr lvl="1">
              <a:defRPr/>
            </a:pPr>
            <a:r>
              <a:rPr lang="en-US" altLang="en-US" sz="1100" dirty="0"/>
              <a:t>Need to understand alternate expendable packaging plan on parts where returnable containers are planned in case we get into a situation where we need to use an alternate pack plan</a:t>
            </a:r>
          </a:p>
          <a:p>
            <a:pPr lvl="1">
              <a:defRPr/>
            </a:pPr>
            <a:r>
              <a:rPr lang="en-US" altLang="en-US" sz="1100" dirty="0"/>
              <a:t>Provide detail costs for returnable and expendable packaging designs</a:t>
            </a:r>
          </a:p>
          <a:p>
            <a:pPr lvl="1">
              <a:defRPr/>
            </a:pPr>
            <a:r>
              <a:rPr lang="en-US" altLang="en-US" sz="1100" dirty="0"/>
              <a:t>If expendable packaging is used, ensure packaging dimensions are provided in AT-1703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1100" dirty="0">
                <a:latin typeface="+mn-lt"/>
              </a:rPr>
              <a:t>ATI Standard Incoterms by region: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100" dirty="0"/>
              <a:t>United States Domestic / International: FOB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100" dirty="0"/>
              <a:t>Canada: EXW</a:t>
            </a:r>
            <a:endParaRPr lang="en-US" altLang="en-US" sz="1100" strike="sngStrike" dirty="0"/>
          </a:p>
          <a:p>
            <a:pPr>
              <a:defRPr/>
            </a:pPr>
            <a:r>
              <a:rPr lang="en-US" altLang="en-US" sz="1100" dirty="0">
                <a:latin typeface="+mn-lt"/>
              </a:rPr>
              <a:t>International Suppliers provide the warehouse name, address, and ship container load that was quoted</a:t>
            </a:r>
          </a:p>
          <a:p>
            <a:pPr>
              <a:defRPr/>
            </a:pPr>
            <a:r>
              <a:rPr lang="en-US" altLang="en-US" sz="1100" dirty="0">
                <a:latin typeface="+mn-lt"/>
              </a:rPr>
              <a:t>Ship from address</a:t>
            </a:r>
          </a:p>
          <a:p>
            <a:pPr lvl="1">
              <a:defRPr/>
            </a:pPr>
            <a:r>
              <a:rPr lang="en-US" altLang="en-US" sz="1100" dirty="0"/>
              <a:t>Make sure vendor codes, or actual ship from locations are listed if different than manufacturing facility</a:t>
            </a:r>
          </a:p>
          <a:p>
            <a:pPr>
              <a:defRPr/>
            </a:pPr>
            <a:r>
              <a:rPr lang="en-US" altLang="en-US" sz="1100" dirty="0">
                <a:latin typeface="+mn-lt"/>
              </a:rPr>
              <a:t>Review AT-1700 &amp; AT-1724 and provide a list of any questions or exceptions</a:t>
            </a:r>
          </a:p>
          <a:p>
            <a:pPr>
              <a:defRPr/>
            </a:pPr>
            <a:r>
              <a:rPr lang="en-US" altLang="en-US" sz="1100" dirty="0">
                <a:latin typeface="+mn-lt"/>
              </a:rPr>
              <a:t>Specify the Tariff classification</a:t>
            </a:r>
          </a:p>
          <a:p>
            <a:pPr>
              <a:defRPr/>
            </a:pPr>
            <a:r>
              <a:rPr lang="en-US" altLang="en-US" sz="1100" dirty="0">
                <a:latin typeface="+mn-lt"/>
              </a:rPr>
              <a:t>Free trade zone location</a:t>
            </a:r>
          </a:p>
          <a:p>
            <a:pPr>
              <a:defRPr/>
            </a:pPr>
            <a:r>
              <a:rPr lang="en-US" altLang="en-US" sz="1100" dirty="0">
                <a:latin typeface="+mn-lt"/>
              </a:rPr>
              <a:t>Review Transportation and Routing instructions</a:t>
            </a:r>
          </a:p>
          <a:p>
            <a:pPr>
              <a:defRPr/>
            </a:pPr>
            <a:r>
              <a:rPr lang="en-US" altLang="en-US" sz="1100" dirty="0">
                <a:latin typeface="+mn-lt"/>
              </a:rPr>
              <a:t>C-TPAT Certification (If available)</a:t>
            </a:r>
          </a:p>
          <a:p>
            <a:pPr>
              <a:lnSpc>
                <a:spcPct val="80000"/>
              </a:lnSpc>
              <a:defRPr/>
            </a:pPr>
            <a:endParaRPr lang="en-US" altLang="en-US" sz="1100" dirty="0">
              <a:solidFill>
                <a:srgbClr val="FF0000"/>
              </a:solidFill>
            </a:endParaRPr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4294967295"/>
          </p:nvPr>
        </p:nvSpPr>
        <p:spPr bwMode="auto">
          <a:xfrm>
            <a:off x="3581400" y="4781550"/>
            <a:ext cx="251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5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AT-1927-13 Revised 07/12/2022</a:t>
            </a:r>
          </a:p>
        </p:txBody>
      </p:sp>
    </p:spTree>
    <p:extLst>
      <p:ext uri="{BB962C8B-B14F-4D97-AF65-F5344CB8AC3E}">
        <p14:creationId xmlns:p14="http://schemas.microsoft.com/office/powerpoint/2010/main" val="13498121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32CD7-438D-4CD3-AE28-F3834BEDC9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1" y="742950"/>
            <a:ext cx="8382000" cy="4386943"/>
          </a:xfrm>
        </p:spPr>
        <p:txBody>
          <a:bodyPr>
            <a:noAutofit/>
          </a:bodyPr>
          <a:lstStyle/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altLang="en-US" sz="1100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r>
              <a:rPr lang="en-US" altLang="en-US" sz="1100" strike="sngStrike" dirty="0">
                <a:solidFill>
                  <a:srgbClr val="FF0000"/>
                </a:solidFill>
              </a:rPr>
              <a:t>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200" dirty="0"/>
              <a:t>Provide and review: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100" dirty="0"/>
              <a:t>Completed Cost Breakdown sheets (AT-1804, AT-1810 documents) all operations must be broken down on AT-1804 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900" dirty="0"/>
              <a:t>If quoting with an index tracked raw material, please list the index and base quoted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100" dirty="0"/>
              <a:t>Letterhead Quote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900" dirty="0"/>
              <a:t>If applicable, list quote expiration date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100" dirty="0"/>
              <a:t>Tooling cost, capacity &amp; line-ups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900" dirty="0"/>
              <a:t>ATI standard tooling terms and conditions are 100% paid after PPAP approval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900" dirty="0"/>
              <a:t>If quoting internationally VAT to be included in tooling quote and listed on AT-1810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100" dirty="0"/>
              <a:t>Minimum order quantities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100" dirty="0"/>
              <a:t>Payment terms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900" dirty="0"/>
              <a:t>ATI standard domestic payment terms are Net 60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900" dirty="0"/>
              <a:t>If quoting globally, please ask CM for ATI standard payment term for region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1100" dirty="0"/>
              <a:t>Metal market program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altLang="en-US" sz="900" dirty="0"/>
              <a:t>If quoting with an index tracked raw material, please list the index and base quoted 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1100" dirty="0"/>
              <a:t>List of your potential Tiered Suppliers and the selection criteria used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900" dirty="0"/>
              <a:t>Explain how tiered suppliers will meet capacity requirements</a:t>
            </a:r>
          </a:p>
          <a:p>
            <a:pPr lvl="2">
              <a:lnSpc>
                <a:spcPct val="90000"/>
              </a:lnSpc>
              <a:defRPr/>
            </a:pPr>
            <a:r>
              <a:rPr lang="en-US" altLang="en-US" sz="900" dirty="0"/>
              <a:t>Review long term plan for potential tiered operations</a:t>
            </a:r>
          </a:p>
          <a:p>
            <a:pPr lvl="2">
              <a:lnSpc>
                <a:spcPct val="90000"/>
              </a:lnSpc>
              <a:defRPr/>
            </a:pPr>
            <a:endParaRPr lang="en-US" altLang="en-US" sz="1100" dirty="0"/>
          </a:p>
          <a:p>
            <a:endParaRPr lang="en-US" sz="11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000" dirty="0"/>
              <a:t>Commercial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7BD18E5D-6670-22DC-C2CB-4392FB63DFB4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 bwMode="auto">
          <a:xfrm>
            <a:off x="3581400" y="4781550"/>
            <a:ext cx="25146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105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rgbClr val="3F444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chemeClr val="bg1"/>
                </a:solidFill>
              </a:rPr>
              <a:t>AT-1927-13 Revised 07/12/2022</a:t>
            </a:r>
          </a:p>
        </p:txBody>
      </p:sp>
    </p:spTree>
    <p:extLst>
      <p:ext uri="{BB962C8B-B14F-4D97-AF65-F5344CB8AC3E}">
        <p14:creationId xmlns:p14="http://schemas.microsoft.com/office/powerpoint/2010/main" val="245899132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CLASSIFIERBOTTOMTEXTBOX" val="{CLASSIFIER}"/>
  <p:tag name="BJHEADERFOOTERTEXTBOXNAME" val="bjCLSTB-FO-HL-VB-RD-BN-DH"/>
  <p:tag name="BJHEADERFOOTERLABEL" val="TRUE"/>
  <p:tag name="BJHEADERFOOTERTEXTLABEL" val="Allison Transmission Confidential: Business Use Only"/>
  <p:tag name="BJHEADERFOOTERTEXTMARKING" val="Allison Transmission Confidential: Business Use Onl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CLASSIFIERBOTTOMTEXTBOX" val="{CLASSIFIER}"/>
  <p:tag name="BJHEADERFOOTERTEXTBOXNAME" val="bjCLSTB-FO-HL-VB-RD-BN-DH"/>
  <p:tag name="BJHEADERFOOTERLABEL" val="TRUE"/>
  <p:tag name="BJHEADERFOOTERTEXTLABEL" val="Allison Transmission Confidential: Business Use Only"/>
  <p:tag name="BJHEADERFOOTERTEXTMARKING" val="Allison Transmission Confidential: Business Use Onl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CLASSIFIERBOTTOMTEXTBOX" val="{CLASSIFIER}"/>
  <p:tag name="BJHEADERFOOTERTEXTBOXNAME" val="bjCLSTB-FO-HL-VB-RD-BN-DH"/>
  <p:tag name="BJHEADERFOOTERLABEL" val="TRUE"/>
  <p:tag name="BJHEADERFOOTERTEXTLABEL" val="Allison Transmission Confidential: Business Use Only"/>
  <p:tag name="BJHEADERFOOTERTEXTMARKING" val="Allison Transmission Confidential: Business Use Only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CLASSIFIERBOTTOMTEXTBOX" val="{CLASSIFIER}"/>
  <p:tag name="BJHEADERFOOTERTEXTBOXNAME" val="bjCLSTB-FO-HL-VB-RD-BN-DH"/>
  <p:tag name="BJHEADERFOOTERLABEL" val="TRUE"/>
  <p:tag name="BJHEADERFOOTERTEXTLABEL" val="Allison Transmission Confidential: Business Use Only"/>
  <p:tag name="BJHEADERFOOTERTEXTMARKING" val="Allison Transmission Confidential: Business Use Onl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CLASSIFIERBOTTOMTEXTBOX" val="{CLASSIFIER}"/>
  <p:tag name="BJHEADERFOOTERTEXTBOXNAME" val="bjCLSTB-FO-HL-VB-RD-BN-DH"/>
  <p:tag name="BJHEADERFOOTERLABEL" val="TRUE"/>
  <p:tag name="BJHEADERFOOTERTEXTLABEL" val="Allison Transmission Confidential: Business Use Only"/>
  <p:tag name="BJHEADERFOOTERTEXTMARKING" val="Allison Transmission Confidential: Business Use Only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CLASSIFIERBOTTOMTEXTBOX" val="{CLASSIFIER}"/>
  <p:tag name="BJHEADERFOOTERTEXTBOXNAME" val="bjCLSTB-FO-HL-VB-RD-BN-DH"/>
  <p:tag name="BJHEADERFOOTERLABEL" val="TRUE"/>
  <p:tag name="BJHEADERFOOTERTEXTLABEL" val="Allison Transmission Confidential: Business Use Only"/>
  <p:tag name="BJHEADERFOOTERTEXTMARKING" val="Allison Transmission Confidential: Business Use Only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CLASSIFIERBOTTOMTEXTBOX" val="{CLASSIFIER}"/>
  <p:tag name="BJHEADERFOOTERTEXTBOXNAME" val="bjCLSTB-FO-HL-VB-RD-BN-DH"/>
  <p:tag name="BJHEADERFOOTERLABEL" val="TRUE"/>
  <p:tag name="BJHEADERFOOTERTEXTLABEL" val="Allison Transmission Confidential: Business Use Only"/>
  <p:tag name="BJHEADERFOOTERTEXTMARKING" val="Allison Transmission Confidential: Business Use Only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JCLASSIFIERBOTTOMTEXTBOX" val="{CLASSIFIER}"/>
  <p:tag name="BJHEADERFOOTERTEXTBOXNAME" val="bjCLSTB-FO-HL-VB-RD-BN-DH"/>
  <p:tag name="BJHEADERFOOTERLABEL" val="TRUE"/>
  <p:tag name="BJHEADERFOOTERTEXTLABEL" val="Allison Transmission Confidential: Business Use Only"/>
  <p:tag name="BJHEADERFOOTERTEXTMARKING" val="Allison Transmission Confidential: Business Use Only"/>
</p:tagLst>
</file>

<file path=ppt/theme/theme1.xml><?xml version="1.0" encoding="utf-8"?>
<a:theme xmlns:a="http://schemas.openxmlformats.org/drawingml/2006/main" name="Office Theme">
  <a:themeElements>
    <a:clrScheme name="ATI Branded Colors">
      <a:dk1>
        <a:srgbClr val="0032A0"/>
      </a:dk1>
      <a:lt1>
        <a:srgbClr val="FFFFFF"/>
      </a:lt1>
      <a:dk2>
        <a:srgbClr val="214871"/>
      </a:dk2>
      <a:lt2>
        <a:srgbClr val="C7C9C7"/>
      </a:lt2>
      <a:accent1>
        <a:srgbClr val="DA291C"/>
      </a:accent1>
      <a:accent2>
        <a:srgbClr val="962537"/>
      </a:accent2>
      <a:accent3>
        <a:srgbClr val="545859"/>
      </a:accent3>
      <a:accent4>
        <a:srgbClr val="A3C35F"/>
      </a:accent4>
      <a:accent5>
        <a:srgbClr val="E9B53A"/>
      </a:accent5>
      <a:accent6>
        <a:srgbClr val="3AADE9"/>
      </a:accent6>
      <a:hlink>
        <a:srgbClr val="0000FF"/>
      </a:hlink>
      <a:folHlink>
        <a:srgbClr val="545859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3" id="{D3B93EB8-4B17-D04F-B2D1-36289CA4D958}" vid="{5F32984B-94BB-CB48-8837-DAA848F7B9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WrappedLabelHistory xmlns:xsi="http://www.w3.org/2001/XMLSchema-instance" xmlns:xsd="http://www.w3.org/2001/XMLSchema" xmlns="http://www.boldonjames.com/2016/02/Classifier/internal/wrappedLabelHistory">
  <Value>PD94bWwgdmVyc2lvbj0iMS4wIiBlbmNvZGluZz0idXMtYXNjaWkiPz48bGFiZWxIaXN0b3J5IHhtbG5zOnhzaT0iaHR0cDovL3d3dy53My5vcmcvMjAwMS9YTUxTY2hlbWEtaW5zdGFuY2UiIHhtbG5zOnhzZD0iaHR0cDovL3d3dy53My5vcmcvMjAwMS9YTUxTY2hlbWEiIHhtbG5zPSJodHRwOi8vd3d3LmJvbGRvbmphbWVzLmNvbS8yMDE2LzAyL0NsYXNzaWZpZXIvaW50ZXJuYWwvbGFiZWxIaXN0b3J5Ij48aXRlbT48c2lzbCBzaXNsVmVyc2lvbj0iMCIgcG9saWN5PSJkYWQ4MjljNS01M2I0LTRlMzQtYmMwMC1hNDY0Y2MzNmI5NGMiIG9yaWdpbj0idXNlclNlbGVjdGVkIiAvPjxVc2VyTmFtZT5DT1JQQUxTTlxSWlVHU0c8L1VzZXJOYW1lPjxEYXRlVGltZT4yLzQvMjAyMSA4OjU0OjIxIFBNPC9EYXRlVGltZT48TGFiZWxTdHJpbmc+Tm8gTWFya2luZzwvTGFiZWxTdHJpbmc+PC9pdGVtPjxpdGVtPjxzaXNsIHNpc2xWZXJzaW9uPSIwIiBwb2xpY3k9ImRhZDgyOWM1LTUzYjQtNGUzNC1iYzAwLWE0NjRjYzM2Yjk0YyIgb3JpZ2luPSJ1c2VyU2VsZWN0ZWQiPjxlbGVtZW50IHVpZD0iNzkwMjgyOTUtZjliMy00NTI5LWE5YmItMmIyM2UwMWEyN2VkIiB2YWx1ZT0iIiB4bWxucz0iaHR0cDovL3d3dy5ib2xkb25qYW1lcy5jb20vMjAwOC8wMS9zaWUvaW50ZXJuYWwvbGFiZWwiIC8+PC9zaXNsPjxVc2VyTmFtZT5DT1JQQUxTTlxaWlRRUlo8L1VzZXJOYW1lPjxEYXRlVGltZT42LzIyLzIwMjIgMTI6MTE6MjAgUE08L0RhdGVUaW1lPjxMYWJlbFN0cmluZz4gW0J1c2luZXNzIFVzZSBPbmx5XTwvTGFiZWxTdHJpbmc+PC9pdGVtPjxpdGVtPjxzaXNsIHNpc2xWZXJzaW9uPSIwIiBwb2xpY3k9ImRhZDgyOWM1LTUzYjQtNGUzNC1iYzAwLWE0NjRjYzM2Yjk0YyIgb3JpZ2luPSJ1c2VyU2VsZWN0ZWQiIC8+PFVzZXJOYW1lPkNPUlBBTFNOXFpaVFFSWjwvVXNlck5hbWU+PERhdGVUaW1lPjYvMjIvMjAyMiAxMjozMzoyOSBQTTwvRGF0ZVRpbWU+PExhYmVsU3RyaW5nPk5vIE1hcmtpbmc8L0xhYmVsU3RyaW5nPjwvaXRlbT48aXRlbT48c2lzbCBzaXNsVmVyc2lvbj0iMCIgcG9saWN5PSJkYWQ4MjljNS01M2I0LTRlMzQtYmMwMC1hNDY0Y2MzNmI5NGMiIG9yaWdpbj0iZGVmYXVsdFZhbHVlIj48ZWxlbWVudCB1aWQ9Ijc5MDI4Mjk1LWY5YjMtNDUyOS1hOWJiLTJiMjNlMDFhMjdlZCIgdmFsdWU9IiIgeG1sbnM9Imh0dHA6Ly93d3cuYm9sZG9uamFtZXMuY29tLzIwMDgvMDEvc2llL2ludGVybmFsL2xhYmVsIiAvPjwvc2lzbD48VXNlck5hbWU+Q09SUEFMU05cWlpUUVJaPC9Vc2VyTmFtZT48RGF0ZVRpbWU+Ni8yOS8yMDIyIDEyOjA0OjU3IFBNPC9EYXRlVGltZT48TGFiZWxTdHJpbmc+IFtCdXNpbmVzcyBVc2UgT25seV08L0xhYmVsU3RyaW5nPjwvaXRlbT48L2xhYmVsSGlzdG9yeT4=</Value>
</WrappedLabelHistory>
</file>

<file path=customXml/item2.xml><?xml version="1.0" encoding="utf-8"?>
<sisl xmlns:xsi="http://www.w3.org/2001/XMLSchema-instance" xmlns:xsd="http://www.w3.org/2001/XMLSchema" xmlns="http://www.boldonjames.com/2008/01/sie/internal/label" sislVersion="0" policy="dad829c5-53b4-4e34-bc00-a464cc36b94c" origin="defaultValue">
  <element uid="79028295-f9b3-4529-a9bb-2b23e01a27ed" value=""/>
</sisl>
</file>

<file path=customXml/itemProps1.xml><?xml version="1.0" encoding="utf-8"?>
<ds:datastoreItem xmlns:ds="http://schemas.openxmlformats.org/officeDocument/2006/customXml" ds:itemID="{F2D90F02-3CBC-4273-B099-94580A54F3CD}">
  <ds:schemaRefs>
    <ds:schemaRef ds:uri="http://www.w3.org/2001/XMLSchema"/>
    <ds:schemaRef ds:uri="http://www.boldonjames.com/2016/02/Classifier/internal/wrappedLabelHistory"/>
  </ds:schemaRefs>
</ds:datastoreItem>
</file>

<file path=customXml/itemProps2.xml><?xml version="1.0" encoding="utf-8"?>
<ds:datastoreItem xmlns:ds="http://schemas.openxmlformats.org/officeDocument/2006/customXml" ds:itemID="{2A501EC6-EECA-4104-9E85-2A4862B67F30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040122-Allison Widescreen Presentation Update_Standard_WithImages</Template>
  <TotalTime>0</TotalTime>
  <Words>1483</Words>
  <PresentationFormat>On-screen Show (16:9)</PresentationFormat>
  <Paragraphs>226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Courier New</vt:lpstr>
      <vt:lpstr>Wingdings</vt:lpstr>
      <vt:lpstr>Office Theme</vt:lpstr>
      <vt:lpstr>Technical Review Checklist</vt:lpstr>
      <vt:lpstr>Agenda</vt:lpstr>
      <vt:lpstr>Company Overview</vt:lpstr>
      <vt:lpstr>Product Design / Manufacturability</vt:lpstr>
      <vt:lpstr>Manufacturing</vt:lpstr>
      <vt:lpstr>Manufacturing-Molding/Machined Casting Example</vt:lpstr>
      <vt:lpstr>Quality</vt:lpstr>
      <vt:lpstr>Packing and Logistics</vt:lpstr>
      <vt:lpstr>Commercial</vt:lpstr>
      <vt:lpstr>Questions / Clarifications</vt:lpstr>
      <vt:lpstr>Required Forms</vt:lpstr>
      <vt:lpstr>New Supplier Agenda for Introductory Meeting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2023-02-16T17:27:43Z</dcterms:created>
  <dcterms:modified xsi:type="dcterms:W3CDTF">2023-02-16T17:27:49Z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dcd63140-ae58-408e-b4c5-9be0e64cc746</vt:lpwstr>
  </property>
  <property fmtid="{D5CDD505-2E9C-101B-9397-08002B2CF9AE}" pid="3" name="bjDocumentLabelXML">
    <vt:lpwstr>&lt;?xml version="1.0" encoding="us-ascii"?&gt;&lt;sisl xmlns:xsi="http://www.w3.org/2001/XMLSchema-instance" xmlns:xsd="http://www.w3.org/2001/XMLSchema" sislVersion="0" policy="dad829c5-53b4-4e34-bc00-a464cc36b94c" origin="defaultValue" xmlns="http://www.boldonj</vt:lpwstr>
  </property>
  <property fmtid="{D5CDD505-2E9C-101B-9397-08002B2CF9AE}" pid="4" name="bjDocumentLabelXML-0">
    <vt:lpwstr>ames.com/2008/01/sie/internal/label"&gt;&lt;element uid="79028295-f9b3-4529-a9bb-2b23e01a27ed" value="" /&gt;&lt;/sisl&gt;</vt:lpwstr>
  </property>
  <property fmtid="{D5CDD505-2E9C-101B-9397-08002B2CF9AE}" pid="5" name="bjDocumentSecurityLabel">
    <vt:lpwstr> [Business Use Only]</vt:lpwstr>
  </property>
  <property fmtid="{D5CDD505-2E9C-101B-9397-08002B2CF9AE}" pid="6" name="bjClsUserRVM">
    <vt:lpwstr>[]</vt:lpwstr>
  </property>
</Properties>
</file>